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311" r:id="rId9"/>
    <p:sldId id="264" r:id="rId10"/>
    <p:sldId id="301" r:id="rId11"/>
    <p:sldId id="267" r:id="rId12"/>
    <p:sldId id="299" r:id="rId13"/>
    <p:sldId id="268" r:id="rId14"/>
    <p:sldId id="269" r:id="rId15"/>
    <p:sldId id="300" r:id="rId16"/>
    <p:sldId id="270" r:id="rId17"/>
    <p:sldId id="271" r:id="rId18"/>
    <p:sldId id="312" r:id="rId19"/>
    <p:sldId id="313" r:id="rId20"/>
    <p:sldId id="314" r:id="rId21"/>
    <p:sldId id="302" r:id="rId22"/>
    <p:sldId id="272" r:id="rId23"/>
    <p:sldId id="273" r:id="rId24"/>
    <p:sldId id="274" r:id="rId25"/>
    <p:sldId id="277" r:id="rId26"/>
    <p:sldId id="275" r:id="rId27"/>
    <p:sldId id="278" r:id="rId28"/>
    <p:sldId id="279" r:id="rId29"/>
    <p:sldId id="280" r:id="rId30"/>
    <p:sldId id="281" r:id="rId31"/>
    <p:sldId id="282" r:id="rId32"/>
    <p:sldId id="283" r:id="rId33"/>
    <p:sldId id="304" r:id="rId34"/>
    <p:sldId id="285" r:id="rId35"/>
    <p:sldId id="305" r:id="rId36"/>
    <p:sldId id="306" r:id="rId37"/>
    <p:sldId id="307" r:id="rId38"/>
    <p:sldId id="308" r:id="rId39"/>
    <p:sldId id="287" r:id="rId40"/>
    <p:sldId id="288" r:id="rId41"/>
    <p:sldId id="289" r:id="rId42"/>
    <p:sldId id="290" r:id="rId43"/>
    <p:sldId id="291" r:id="rId44"/>
    <p:sldId id="293" r:id="rId45"/>
    <p:sldId id="309" r:id="rId46"/>
    <p:sldId id="310" r:id="rId47"/>
    <p:sldId id="295" r:id="rId48"/>
    <p:sldId id="303" r:id="rId49"/>
    <p:sldId id="294" r:id="rId50"/>
    <p:sldId id="297" r:id="rId51"/>
    <p:sldId id="315" r:id="rId52"/>
    <p:sldId id="317" r:id="rId53"/>
    <p:sldId id="316" r:id="rId54"/>
    <p:sldId id="318" r:id="rId55"/>
    <p:sldId id="298" r:id="rId5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660"/>
  </p:normalViewPr>
  <p:slideViewPr>
    <p:cSldViewPr snapToGrid="0">
      <p:cViewPr>
        <p:scale>
          <a:sx n="50" d="100"/>
          <a:sy n="50" d="100"/>
        </p:scale>
        <p:origin x="175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5DE96-084D-E9C9-3B79-20D27685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CA24369-6FC3-D879-529C-77CA3272E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8F7FE7-11D9-01FD-31BC-A4F21A7F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3273F5-F1AF-5AD0-840C-835C7FEE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263736-01B9-DEBE-72DB-485CEAA4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203C2-0DC6-7D2E-AF40-57210E99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00F8F4-7BB1-0F59-20B5-FC2DE5C75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59E721-3F94-225E-244B-48ECB6B6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074BEE-26F9-900E-394D-E2E3F6E3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F90ECE-D84C-7CBE-3453-9A9011A0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4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0CB92D4-E527-EE35-FE65-A68E58B62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CA8DEC9-BCBC-EF72-B15C-403368D03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AB20D0-9C79-15B1-2D4C-759A0308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C557B5-9E7A-5C0D-9A1B-C6DF05EB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F63EBE-B179-6CDD-D452-47B505C4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9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F87F3-E2F3-BBB8-66E3-2850B477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362EF-8300-9E43-266A-C279DCC4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2B9AF6-8807-EC07-DD79-8879088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47F8E-56C4-DE71-D663-8E754F2B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38DD37-29D8-3929-F6AB-D80B5600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57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7DB746-11EF-8351-1183-230F0D06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6F50BB-67B5-F3E5-3D34-AD37A24AE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DB3D2F-83B1-4ED1-D23A-E0F7BC0C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5CEDB2-6BF3-5849-1A7E-660DAB09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5B0862-A0F5-520C-9DCC-DDC67202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27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EE659-3FEA-178F-D796-1E2D0C8C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AF3AC-5176-E397-7EAD-D2D49CC5C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BA5F0A-EE46-0627-77F6-F176113A0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173502-CCD8-772D-ABDE-0308B9A9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58ADDB-979B-40AD-CB4A-61C97157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C5D645-86D1-44AB-0A96-D58883EC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8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C5DEF-5F29-6A60-A680-B0439580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FE9536-DFCC-BE3E-B20F-96D8BBE13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E26F00-DBFC-4F56-48FB-5BFF411F5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EA81E9-147A-8EDA-5FBF-EACE48258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890729E-6165-B1F1-5E69-EE47734D7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B682C4-67B2-D9AA-F868-7A147B38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6EAAE68-7837-FA1C-A378-E8CAA5D7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CD44B78-C168-6019-BD9B-046A6E12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94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A22FD-04C5-3895-77CC-FE3A445D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19E5DA-CAEC-0296-148E-98DB9353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6ED5DF3-9363-49B9-2153-173D9612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0CE52B-8854-2C34-B15C-10D240A6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2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C23E0F3-0074-CCB0-651B-6A6AA8A1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C4847C8-AFB1-BCA3-B130-B2062DA0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BC4947-6F98-A18D-CFA0-21C58492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7F2C3-05C1-0BC2-61BA-B7B76967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0564ED-E332-15E7-DEE4-3B1C5D25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D1BA16-2F78-ACD9-2398-9AB536CA8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07E244-FD48-4FC3-0B2B-819FE906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1CF27F-B3BC-79AB-F89F-1ADF383D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AC46E5-32E8-00A7-5A51-91BD03AE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01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4AF0EA-D0D0-B6D2-3FA4-C893D2FF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E5844CF-775E-F79F-62A3-C86277B09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291B26-EA2E-7D70-BFEF-4FB082788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2C1790-80BA-DD9E-8FF9-3DD161E0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A6C325-5498-BC4D-976F-DDAE7FC8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DF996A-469B-B9F6-8D61-F9450770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13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3FC9BD-1EC1-5BF4-6609-A7600692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F9938C-4E18-27FC-182F-C769CA53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2B3AB4-E2C7-FEDB-93C2-DDDFCB1E8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FC8D8-3976-4E59-BE81-E10710714415}" type="datetimeFigureOut">
              <a:rPr lang="pl-PL" smtClean="0"/>
              <a:t>27.11.2024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A57258-B7C4-A671-8574-F14E3388C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E7CF6A-65AF-CDFF-BDFD-17DCE0BCF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560C4D-AE3B-4447-9B15-0792664B1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82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ADCF4-23D3-99AC-08EC-FA2EAAC38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050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latin typeface="Arial" pitchFamily="34"/>
                <a:cs typeface="Arial" pitchFamily="34"/>
              </a:rPr>
            </a:br>
            <a:br>
              <a:rPr lang="pl-PL" sz="3600" b="1" dirty="0">
                <a:latin typeface="Arial" pitchFamily="34"/>
                <a:cs typeface="Arial" pitchFamily="34"/>
              </a:rPr>
            </a:br>
            <a:br>
              <a:rPr lang="pl-PL" sz="3600" b="1" dirty="0">
                <a:cs typeface="Arial" pitchFamily="34"/>
              </a:rPr>
            </a:br>
            <a:r>
              <a:rPr lang="pl-PL" sz="4900" b="1" dirty="0">
                <a:cs typeface="Arial" pitchFamily="34"/>
              </a:rPr>
              <a:t>SPRAWOZDANIE </a:t>
            </a:r>
            <a:br>
              <a:rPr lang="pl-PL" sz="4900" b="1" dirty="0">
                <a:cs typeface="Arial" pitchFamily="34"/>
              </a:rPr>
            </a:br>
            <a:r>
              <a:rPr lang="pl-PL" sz="4900" b="1" dirty="0">
                <a:cs typeface="Arial" pitchFamily="34"/>
              </a:rPr>
              <a:t>z działalności Uczelni </a:t>
            </a:r>
            <a:br>
              <a:rPr lang="pl-PL" sz="4900" b="1" dirty="0">
                <a:cs typeface="Arial" pitchFamily="34"/>
              </a:rPr>
            </a:br>
            <a:r>
              <a:rPr lang="pl-PL" sz="4900" b="1" dirty="0">
                <a:cs typeface="Arial" pitchFamily="34"/>
              </a:rPr>
              <a:t>w roku akademickim 2023/2024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791843-F81A-727E-ECD4-0EDDFF15E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0183"/>
            <a:ext cx="9144000" cy="1655762"/>
          </a:xfrm>
        </p:spPr>
        <p:txBody>
          <a:bodyPr/>
          <a:lstStyle/>
          <a:p>
            <a:r>
              <a:rPr lang="pl-PL" sz="2400" dirty="0">
                <a:solidFill>
                  <a:srgbClr val="000000"/>
                </a:solidFill>
              </a:rPr>
              <a:t>Warszawa, dn. 27.11.2024 r.</a:t>
            </a:r>
          </a:p>
          <a:p>
            <a:endParaRPr lang="pl-PL" dirty="0"/>
          </a:p>
        </p:txBody>
      </p:sp>
      <p:pic>
        <p:nvPicPr>
          <p:cNvPr id="5" name="Obraz 4" descr="Obraz zawierający Czcionka, Grafika, tekst, zrzut ekranu&#10;&#10;Opis wygenerowany automatycznie">
            <a:extLst>
              <a:ext uri="{FF2B5EF4-FFF2-40B4-BE49-F238E27FC236}">
                <a16:creationId xmlns:a16="http://schemas.microsoft.com/office/drawing/2014/main" id="{17A9C3C9-C2CB-F264-C637-68E731EE3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52" y="225935"/>
            <a:ext cx="5166591" cy="15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ACC0ED5-5910-9FA8-4874-C1C90A134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48" y="250547"/>
            <a:ext cx="7943504" cy="635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69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30A859-5A9C-0C2A-D917-AB0B85B1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STUDIA PIERWSZEGO STOPNIA</a:t>
            </a:r>
            <a:br>
              <a:rPr lang="pl-PL" sz="3100" dirty="0"/>
            </a:br>
            <a:r>
              <a:rPr lang="pl-PL" sz="3100" dirty="0"/>
              <a:t>kierunek/liczba studentów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B0B682-A917-8B3E-EFA8-A9AF3800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Studia stacjonarne</a:t>
            </a:r>
          </a:p>
          <a:p>
            <a:pPr lvl="1"/>
            <a:r>
              <a:rPr lang="pl-PL" dirty="0"/>
              <a:t>Pedagogika: </a:t>
            </a:r>
            <a:r>
              <a:rPr lang="pl-PL" b="1" dirty="0"/>
              <a:t>267</a:t>
            </a:r>
          </a:p>
          <a:p>
            <a:pPr lvl="1"/>
            <a:r>
              <a:rPr lang="pl-PL" dirty="0"/>
              <a:t>Praca socjalna: </a:t>
            </a:r>
            <a:r>
              <a:rPr lang="pl-PL" b="1" dirty="0"/>
              <a:t>31</a:t>
            </a:r>
          </a:p>
          <a:p>
            <a:pPr lvl="1"/>
            <a:r>
              <a:rPr lang="pl-PL" dirty="0"/>
              <a:t>Socjologia: </a:t>
            </a:r>
            <a:r>
              <a:rPr lang="pl-PL" b="1" dirty="0"/>
              <a:t>189</a:t>
            </a:r>
          </a:p>
          <a:p>
            <a:pPr lvl="1"/>
            <a:r>
              <a:rPr lang="pl-PL" dirty="0"/>
              <a:t>Edukacja artystyczna w zakresie sztuk plastycznych: </a:t>
            </a:r>
            <a:r>
              <a:rPr lang="pl-PL" b="1" dirty="0"/>
              <a:t>99</a:t>
            </a:r>
          </a:p>
          <a:p>
            <a:pPr lvl="1"/>
            <a:r>
              <a:rPr lang="pl-PL" dirty="0"/>
              <a:t>Pedagogika zdolności i informatyki: </a:t>
            </a:r>
            <a:r>
              <a:rPr lang="pl-PL" b="1" dirty="0"/>
              <a:t>47</a:t>
            </a:r>
          </a:p>
          <a:p>
            <a:pPr lvl="1"/>
            <a:r>
              <a:rPr lang="pl-PL" dirty="0"/>
              <a:t>Logopedia: </a:t>
            </a:r>
            <a:r>
              <a:rPr lang="pl-PL" b="1" dirty="0"/>
              <a:t>60</a:t>
            </a:r>
          </a:p>
          <a:p>
            <a:pPr lvl="1"/>
            <a:r>
              <a:rPr lang="pl-PL" dirty="0"/>
              <a:t>Pedagogika opiekuńczo-wychowawcza i szkolna: </a:t>
            </a:r>
            <a:r>
              <a:rPr lang="pl-PL" b="1" dirty="0"/>
              <a:t>83</a:t>
            </a:r>
          </a:p>
          <a:p>
            <a:pPr lvl="1"/>
            <a:r>
              <a:rPr lang="pl-PL" dirty="0"/>
              <a:t>Pedagogika resocjalizacyjna: </a:t>
            </a:r>
            <a:r>
              <a:rPr lang="pl-PL" b="1" dirty="0"/>
              <a:t>92</a:t>
            </a:r>
          </a:p>
          <a:p>
            <a:pPr lvl="1"/>
            <a:r>
              <a:rPr lang="pl-PL" dirty="0"/>
              <a:t>Praca socjalna profil </a:t>
            </a:r>
            <a:r>
              <a:rPr lang="pl-PL" dirty="0" err="1"/>
              <a:t>ogólnoakademicki</a:t>
            </a:r>
            <a:r>
              <a:rPr lang="pl-PL" dirty="0"/>
              <a:t>: </a:t>
            </a:r>
            <a:r>
              <a:rPr lang="pl-PL" b="1" dirty="0"/>
              <a:t>57</a:t>
            </a:r>
          </a:p>
          <a:p>
            <a:r>
              <a:rPr lang="pl-PL" dirty="0"/>
              <a:t>Studia niestacjonarne</a:t>
            </a:r>
          </a:p>
          <a:p>
            <a:pPr lvl="1"/>
            <a:r>
              <a:rPr lang="pl-PL" dirty="0"/>
              <a:t>Pedagogika: </a:t>
            </a:r>
            <a:r>
              <a:rPr lang="pl-PL" b="1" dirty="0"/>
              <a:t>51</a:t>
            </a:r>
          </a:p>
          <a:p>
            <a:pPr lvl="1"/>
            <a:r>
              <a:rPr lang="pl-PL" dirty="0"/>
              <a:t>Logopedia: </a:t>
            </a:r>
            <a:r>
              <a:rPr lang="pl-PL" b="1" dirty="0"/>
              <a:t>82</a:t>
            </a:r>
          </a:p>
          <a:p>
            <a:pPr lvl="1"/>
            <a:r>
              <a:rPr lang="pl-PL" dirty="0"/>
              <a:t>Pedagogika opiekuńczo-wychowawcza i szkolna: </a:t>
            </a:r>
            <a:r>
              <a:rPr lang="pl-PL" b="1" dirty="0"/>
              <a:t>49</a:t>
            </a:r>
          </a:p>
          <a:p>
            <a:pPr lvl="1"/>
            <a:r>
              <a:rPr lang="pl-PL" dirty="0"/>
              <a:t>Pedagogika resocjalizacyjna: </a:t>
            </a:r>
            <a:r>
              <a:rPr lang="pl-PL" b="1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404691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3CE0-0268-9098-2712-F67C684E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3959B-429B-F31D-772E-8D909FAA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STUDIA DRUGIEGO STOPNIA</a:t>
            </a:r>
            <a:br>
              <a:rPr lang="pl-PL" sz="3100" dirty="0"/>
            </a:br>
            <a:r>
              <a:rPr lang="pl-PL" sz="3100" dirty="0"/>
              <a:t>kierunek/liczba studentów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A6DE2-920E-9B98-EE0D-DE0BCDC7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pl-PL" dirty="0"/>
              <a:t>Studia stacjonarne</a:t>
            </a:r>
          </a:p>
          <a:p>
            <a:pPr lvl="1"/>
            <a:r>
              <a:rPr lang="pl-PL" dirty="0"/>
              <a:t>Pedagogika: </a:t>
            </a:r>
            <a:r>
              <a:rPr lang="pl-PL" b="1" dirty="0"/>
              <a:t>119</a:t>
            </a:r>
          </a:p>
          <a:p>
            <a:pPr lvl="1"/>
            <a:r>
              <a:rPr lang="pl-PL" dirty="0"/>
              <a:t>Socjologia: </a:t>
            </a:r>
            <a:r>
              <a:rPr lang="pl-PL" b="1" dirty="0"/>
              <a:t>46</a:t>
            </a:r>
          </a:p>
          <a:p>
            <a:pPr lvl="1"/>
            <a:r>
              <a:rPr lang="pl-PL" dirty="0"/>
              <a:t>Edukacja artystyczna w zakresie sztuk plastycznych: </a:t>
            </a:r>
            <a:r>
              <a:rPr lang="pl-PL" b="1" dirty="0"/>
              <a:t>58</a:t>
            </a:r>
          </a:p>
          <a:p>
            <a:r>
              <a:rPr lang="pl-PL" dirty="0"/>
              <a:t>Studia niestacjonarne</a:t>
            </a:r>
          </a:p>
          <a:p>
            <a:pPr lvl="1"/>
            <a:r>
              <a:rPr lang="pl-PL" dirty="0"/>
              <a:t>Pedagogika: </a:t>
            </a:r>
            <a:r>
              <a:rPr lang="pl-PL" b="1" dirty="0"/>
              <a:t>120</a:t>
            </a:r>
          </a:p>
          <a:p>
            <a:pPr lvl="1"/>
            <a:r>
              <a:rPr lang="pl-PL" dirty="0"/>
              <a:t>Pedagogika opiekuńczo-wychowawcza i szkolna: </a:t>
            </a:r>
            <a:r>
              <a:rPr lang="pl-PL" b="1" dirty="0"/>
              <a:t>16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91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851E-9DBE-6EDB-8667-2E4F1CEE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7E829-A5D4-60B1-A11D-9EC4CF4D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JEDNOLITE STUDIA MAGISTERSKIE</a:t>
            </a:r>
            <a:br>
              <a:rPr lang="pl-PL" sz="3100" dirty="0"/>
            </a:br>
            <a:r>
              <a:rPr lang="pl-PL" sz="3100" dirty="0"/>
              <a:t>kierunek/liczba studentów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5B26B-11A8-7E32-6362-3149758E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pl-PL" dirty="0"/>
              <a:t>Studia stacjonarne</a:t>
            </a:r>
          </a:p>
          <a:p>
            <a:pPr lvl="1"/>
            <a:r>
              <a:rPr lang="pl-PL" dirty="0"/>
              <a:t>Pedagogika przedszkolna i wczesnoszkolna: </a:t>
            </a:r>
            <a:r>
              <a:rPr lang="pl-PL" b="1" dirty="0"/>
              <a:t>386</a:t>
            </a:r>
          </a:p>
          <a:p>
            <a:pPr lvl="1"/>
            <a:r>
              <a:rPr lang="pl-PL" dirty="0"/>
              <a:t>Pedagogika specjalna: </a:t>
            </a:r>
            <a:r>
              <a:rPr lang="pl-PL" b="1" dirty="0"/>
              <a:t>754</a:t>
            </a:r>
          </a:p>
          <a:p>
            <a:pPr lvl="1"/>
            <a:r>
              <a:rPr lang="pl-PL" dirty="0"/>
              <a:t>Psychologia: </a:t>
            </a:r>
            <a:r>
              <a:rPr lang="pl-PL" b="1" dirty="0"/>
              <a:t>407</a:t>
            </a:r>
          </a:p>
          <a:p>
            <a:r>
              <a:rPr lang="pl-PL" dirty="0"/>
              <a:t>Studia niestacjonarne</a:t>
            </a:r>
          </a:p>
          <a:p>
            <a:pPr lvl="1"/>
            <a:r>
              <a:rPr lang="pl-PL" dirty="0"/>
              <a:t>Pedagogika przedszkolna i wczesnoszkolna: </a:t>
            </a:r>
            <a:r>
              <a:rPr lang="pl-PL" b="1" dirty="0"/>
              <a:t>286</a:t>
            </a:r>
          </a:p>
          <a:p>
            <a:pPr lvl="1"/>
            <a:r>
              <a:rPr lang="pl-PL" dirty="0"/>
              <a:t>Pedagogika specjalna: </a:t>
            </a:r>
            <a:r>
              <a:rPr lang="pl-PL" b="1" dirty="0"/>
              <a:t>256</a:t>
            </a:r>
          </a:p>
          <a:p>
            <a:pPr lvl="1"/>
            <a:r>
              <a:rPr lang="pl-PL" dirty="0"/>
              <a:t>Psychologia: </a:t>
            </a:r>
            <a:r>
              <a:rPr lang="pl-PL" b="1" dirty="0"/>
              <a:t>381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72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EB5745-20BF-C9F5-EFE4-08D06422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KSZTAŁCENIE  - STUDENCI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521089-2159-0C50-1BCE-F94EEE88E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Stan studentów</a:t>
            </a:r>
          </a:p>
          <a:p>
            <a:pPr lvl="1"/>
            <a:r>
              <a:rPr lang="pl-PL" b="1" dirty="0"/>
              <a:t>2023/24 – 3989 + 58 cudzoziemców</a:t>
            </a:r>
          </a:p>
          <a:p>
            <a:pPr lvl="1"/>
            <a:r>
              <a:rPr lang="pl-PL" dirty="0"/>
              <a:t>2022/23 - 4195 + 43 cudzoziemców</a:t>
            </a:r>
          </a:p>
          <a:p>
            <a:pPr lvl="1"/>
            <a:r>
              <a:rPr lang="pl-PL" dirty="0"/>
              <a:t>2021/22 – 4496 +32 cudzoziemców </a:t>
            </a:r>
          </a:p>
          <a:p>
            <a:pPr lvl="1"/>
            <a:r>
              <a:rPr lang="pl-PL" dirty="0"/>
              <a:t>2020/21 – 4556 +32 cudzoziemców  </a:t>
            </a:r>
          </a:p>
          <a:p>
            <a:r>
              <a:rPr lang="pl-PL" dirty="0"/>
              <a:t>studia stacjonarne</a:t>
            </a:r>
          </a:p>
          <a:p>
            <a:pPr lvl="1"/>
            <a:r>
              <a:rPr lang="pl-PL" b="1" dirty="0"/>
              <a:t>2023/24 – 2695 + 51 cudzoziemców</a:t>
            </a:r>
          </a:p>
          <a:p>
            <a:pPr lvl="1"/>
            <a:r>
              <a:rPr lang="pl-PL" dirty="0"/>
              <a:t>2022/23  - 2554 + 39 cudzoziemców</a:t>
            </a:r>
          </a:p>
          <a:p>
            <a:pPr lvl="1"/>
            <a:r>
              <a:rPr lang="pl-PL" dirty="0"/>
              <a:t>2021/22 - 2673 + 28 cudzoziemców</a:t>
            </a:r>
          </a:p>
          <a:p>
            <a:pPr lvl="1"/>
            <a:r>
              <a:rPr lang="pl-PL" dirty="0"/>
              <a:t>2020/21  - 2765 + 28 cudzoziemców</a:t>
            </a:r>
          </a:p>
          <a:p>
            <a:r>
              <a:rPr lang="pl-PL" dirty="0"/>
              <a:t>studia niestacjonarne</a:t>
            </a:r>
          </a:p>
          <a:p>
            <a:pPr lvl="1"/>
            <a:r>
              <a:rPr lang="pl-PL" b="1" dirty="0"/>
              <a:t>2023/24 – 1294 + 7 cudzoziemców</a:t>
            </a:r>
          </a:p>
          <a:p>
            <a:pPr lvl="1"/>
            <a:r>
              <a:rPr lang="pl-PL" dirty="0"/>
              <a:t>2022/23  - 1641 +4 cudzoziemców</a:t>
            </a:r>
          </a:p>
          <a:p>
            <a:pPr lvl="1"/>
            <a:r>
              <a:rPr lang="pl-PL" dirty="0"/>
              <a:t>2021/22 - 1823+ 4 cudzoziemców</a:t>
            </a:r>
          </a:p>
          <a:p>
            <a:pPr lvl="1"/>
            <a:r>
              <a:rPr lang="pl-PL" dirty="0"/>
              <a:t>2020/21 - 1791 + 4 cudzoziemców</a:t>
            </a:r>
          </a:p>
          <a:p>
            <a:endParaRPr lang="pl-PL" dirty="0"/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17BF421D-843B-332D-8944-8FD7308C5E18}"/>
              </a:ext>
            </a:extLst>
          </p:cNvPr>
          <p:cNvSpPr txBox="1"/>
          <p:nvPr/>
        </p:nvSpPr>
        <p:spPr>
          <a:xfrm>
            <a:off x="8587664" y="6123540"/>
            <a:ext cx="36043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(GUS S-10 stan na 31.12.)</a:t>
            </a:r>
          </a:p>
        </p:txBody>
      </p:sp>
    </p:spTree>
    <p:extLst>
      <p:ext uri="{BB962C8B-B14F-4D97-AF65-F5344CB8AC3E}">
        <p14:creationId xmlns:p14="http://schemas.microsoft.com/office/powerpoint/2010/main" val="94601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E78FB-7CA5-2CAF-0868-AE4585BE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STYPENDIA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CB460D-3402-B161-4350-407AC508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4646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Stypendium rektora</a:t>
            </a:r>
          </a:p>
          <a:p>
            <a:pPr lvl="1"/>
            <a:r>
              <a:rPr lang="pl-PL" dirty="0"/>
              <a:t>Za osiągnięcia naukowe: 30 osób</a:t>
            </a:r>
          </a:p>
          <a:p>
            <a:pPr lvl="1"/>
            <a:r>
              <a:rPr lang="pl-PL" dirty="0"/>
              <a:t>Za osiągnięcia artystyczne: 22 osoby</a:t>
            </a:r>
          </a:p>
          <a:p>
            <a:pPr lvl="1"/>
            <a:r>
              <a:rPr lang="pl-PL" dirty="0"/>
              <a:t>Za osiągnięcia sportowe: 13 osób</a:t>
            </a:r>
          </a:p>
          <a:p>
            <a:pPr lvl="1"/>
            <a:r>
              <a:rPr lang="pl-PL" dirty="0"/>
              <a:t>Za średnią ocen: 248</a:t>
            </a:r>
          </a:p>
          <a:p>
            <a:r>
              <a:rPr lang="pl-PL" dirty="0"/>
              <a:t>Stypendium socjalne</a:t>
            </a:r>
          </a:p>
          <a:p>
            <a:pPr lvl="1"/>
            <a:r>
              <a:rPr lang="pl-PL" dirty="0"/>
              <a:t>Stypendium socjalne: 260 osób</a:t>
            </a:r>
          </a:p>
          <a:p>
            <a:pPr lvl="1"/>
            <a:r>
              <a:rPr lang="pl-PL" dirty="0"/>
              <a:t>Stypendium socjalne zwiększone: 17 osób</a:t>
            </a:r>
          </a:p>
          <a:p>
            <a:r>
              <a:rPr lang="pl-PL" dirty="0"/>
              <a:t>Stypendium dla osób niepełnosprawnych</a:t>
            </a:r>
          </a:p>
          <a:p>
            <a:pPr lvl="1"/>
            <a:r>
              <a:rPr lang="pl-PL" dirty="0"/>
              <a:t>Stopień lekki: 27</a:t>
            </a:r>
          </a:p>
          <a:p>
            <a:pPr lvl="1"/>
            <a:r>
              <a:rPr lang="pl-PL" dirty="0"/>
              <a:t>Stopień umiarkowany: 61</a:t>
            </a:r>
          </a:p>
          <a:p>
            <a:pPr lvl="1"/>
            <a:r>
              <a:rPr lang="pl-PL" dirty="0"/>
              <a:t>Stopień znaczny: 5</a:t>
            </a:r>
          </a:p>
          <a:p>
            <a:r>
              <a:rPr lang="pl-PL" dirty="0"/>
              <a:t>Zapomogi: 122 osoby</a:t>
            </a:r>
          </a:p>
          <a:p>
            <a:r>
              <a:rPr lang="pl-PL" dirty="0"/>
              <a:t>Stypendium NAWA: 6 osób</a:t>
            </a:r>
          </a:p>
          <a:p>
            <a:r>
              <a:rPr lang="pl-PL" dirty="0"/>
              <a:t>Doktoranci Szkoły Doktorskiej: 18 osób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376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0F185-C9A5-57BF-185B-68D32A85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 roku </a:t>
            </a:r>
            <a:r>
              <a:rPr lang="pl-PL" sz="2800" dirty="0" err="1"/>
              <a:t>ak</a:t>
            </a:r>
            <a:r>
              <a:rPr lang="pl-PL" sz="2800" dirty="0"/>
              <a:t>. 2023/24 BSS przeprowadziło </a:t>
            </a:r>
            <a:r>
              <a:rPr lang="pl-PL" sz="2800" b="1" dirty="0"/>
              <a:t>374 postępowań administracyjnych</a:t>
            </a:r>
            <a:r>
              <a:rPr lang="pl-PL" sz="2800" dirty="0"/>
              <a:t> (decyzji administracyjnych), w tym: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6DB0E9-A9DF-B8C7-492F-2D9979D1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6900" cy="4942869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z powodu rezygnacji ze studiów- </a:t>
            </a:r>
          </a:p>
          <a:p>
            <a:pPr lvl="1"/>
            <a:r>
              <a:rPr lang="pl-PL" b="1" dirty="0"/>
              <a:t>rok 23/24 - 79 </a:t>
            </a:r>
            <a:r>
              <a:rPr lang="pl-PL" dirty="0"/>
              <a:t>; rok 22/23 – 146; rok 21/22 – 71;  rok 20/21  - 160</a:t>
            </a:r>
          </a:p>
          <a:p>
            <a:r>
              <a:rPr lang="pl-PL" dirty="0"/>
              <a:t>z powodu niepodjęcia studiów – 	</a:t>
            </a:r>
          </a:p>
          <a:p>
            <a:pPr lvl="1"/>
            <a:r>
              <a:rPr lang="pl-PL" b="1" dirty="0"/>
              <a:t>rok 23/24 - 108 </a:t>
            </a:r>
            <a:r>
              <a:rPr lang="pl-PL" dirty="0"/>
              <a:t>; rok 22/23 – 81; rok 21/22 – 63;  rok 20/21  - 53  </a:t>
            </a:r>
          </a:p>
          <a:p>
            <a:r>
              <a:rPr lang="pl-PL" dirty="0"/>
              <a:t>z powodu niepodjęcia studiów po urlopie - 	</a:t>
            </a:r>
          </a:p>
          <a:p>
            <a:pPr lvl="1"/>
            <a:r>
              <a:rPr lang="pl-PL" b="1" dirty="0"/>
              <a:t>rok 23/24 - 25 </a:t>
            </a:r>
            <a:r>
              <a:rPr lang="pl-PL" dirty="0"/>
              <a:t>; rok 22/23 – 23; rok 21/22 – 10;  rok 20/21  - 8</a:t>
            </a:r>
          </a:p>
          <a:p>
            <a:r>
              <a:rPr lang="pl-PL" dirty="0"/>
              <a:t>z powodu niezaliczenia semestru - 	</a:t>
            </a:r>
          </a:p>
          <a:p>
            <a:pPr lvl="1"/>
            <a:r>
              <a:rPr lang="pl-PL" b="1" dirty="0"/>
              <a:t>rok 23/24 - 81 </a:t>
            </a:r>
            <a:r>
              <a:rPr lang="pl-PL" dirty="0"/>
              <a:t>; rok 22/23 –221; rok 21/22 – 284;  rok 20/21  - 243</a:t>
            </a:r>
          </a:p>
          <a:p>
            <a:r>
              <a:rPr lang="pl-PL" dirty="0"/>
              <a:t>z powodu niezłożenia egzaminu dyplomowego</a:t>
            </a:r>
          </a:p>
          <a:p>
            <a:pPr lvl="1"/>
            <a:r>
              <a:rPr lang="pl-PL" b="1" dirty="0"/>
              <a:t>rok 23/24 - 16 </a:t>
            </a:r>
            <a:r>
              <a:rPr lang="pl-PL" dirty="0"/>
              <a:t>; rok 22/23 –16; rok 21/22 –25</a:t>
            </a:r>
          </a:p>
          <a:p>
            <a:r>
              <a:rPr lang="pl-PL" dirty="0"/>
              <a:t>z powodu niezaliczenia semestru i braku opłat – </a:t>
            </a:r>
          </a:p>
          <a:p>
            <a:pPr lvl="1"/>
            <a:r>
              <a:rPr lang="pl-PL" b="1" dirty="0"/>
              <a:t>rok 23/24 - 2</a:t>
            </a:r>
            <a:r>
              <a:rPr lang="pl-PL" dirty="0"/>
              <a:t> ; rok 22/23 – 27 ; rok 21/22 – 10</a:t>
            </a:r>
          </a:p>
          <a:p>
            <a:r>
              <a:rPr lang="pl-PL" dirty="0"/>
              <a:t>z powodu braku udziału w obowiązkowych zajęciach – </a:t>
            </a:r>
          </a:p>
          <a:p>
            <a:pPr lvl="1"/>
            <a:r>
              <a:rPr lang="pl-PL" b="1" dirty="0"/>
              <a:t>rok 23/24 - 63 </a:t>
            </a:r>
            <a:r>
              <a:rPr lang="pl-PL" dirty="0"/>
              <a:t>; rok 22/23 – 82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Ponadto skreślono </a:t>
            </a:r>
            <a:r>
              <a:rPr lang="pl-PL" b="1" dirty="0"/>
              <a:t>265 osób rezygnujących z podjęcia studiów przed rozpoczęciem roku akademickiego </a:t>
            </a:r>
            <a:r>
              <a:rPr lang="pl-PL" dirty="0"/>
              <a:t>2024/25 w okresie od lipca do września 2024 r</a:t>
            </a:r>
          </a:p>
        </p:txBody>
      </p:sp>
    </p:spTree>
    <p:extLst>
      <p:ext uri="{BB962C8B-B14F-4D97-AF65-F5344CB8AC3E}">
        <p14:creationId xmlns:p14="http://schemas.microsoft.com/office/powerpoint/2010/main" val="73391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79B99-19C1-1D07-8443-8E38A2C0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STUDIA PODYPLOMOWE</a:t>
            </a:r>
            <a:br>
              <a:rPr lang="pl-PL" dirty="0"/>
            </a:br>
            <a:r>
              <a:rPr lang="pl-PL" sz="3100" dirty="0"/>
              <a:t>studia/liczba słuchaczy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84E8F2-BAD4-6D74-F1B7-D8F053F7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Arteterapia z elementami terapii pedagogicznej </a:t>
            </a:r>
            <a:r>
              <a:rPr lang="pl-PL" dirty="0"/>
              <a:t>nr 15, dr A. </a:t>
            </a:r>
            <a:r>
              <a:rPr lang="pl-PL" dirty="0" err="1"/>
              <a:t>Chmielnicka-Plaskota</a:t>
            </a:r>
            <a:r>
              <a:rPr lang="pl-PL" dirty="0"/>
              <a:t>: 30</a:t>
            </a:r>
          </a:p>
          <a:p>
            <a:r>
              <a:rPr lang="pl-PL" b="1" dirty="0"/>
              <a:t>Arteterapia z elementami terapii pedagogicznej</a:t>
            </a:r>
            <a:r>
              <a:rPr lang="pl-PL" dirty="0"/>
              <a:t> nr 16, dr A. </a:t>
            </a:r>
            <a:r>
              <a:rPr lang="pl-PL" dirty="0" err="1"/>
              <a:t>Chmielnicka-Plaskota</a:t>
            </a:r>
            <a:r>
              <a:rPr lang="pl-PL" dirty="0"/>
              <a:t>: 30</a:t>
            </a:r>
          </a:p>
          <a:p>
            <a:r>
              <a:rPr lang="pl-PL" b="1" dirty="0"/>
              <a:t>Diagnoza i terapia dzieci z zaburzeniami integracji sensorycznej</a:t>
            </a:r>
            <a:r>
              <a:rPr lang="pl-PL" dirty="0"/>
              <a:t> nr 7, mgr Katarzyna </a:t>
            </a:r>
            <a:r>
              <a:rPr lang="pl-PL" dirty="0" err="1"/>
              <a:t>Kruś</a:t>
            </a:r>
            <a:r>
              <a:rPr lang="pl-PL" dirty="0"/>
              <a:t>: 38</a:t>
            </a:r>
          </a:p>
          <a:p>
            <a:r>
              <a:rPr lang="pl-PL" b="1" dirty="0"/>
              <a:t>Diagnoza i terapia dzieci z zaburzeniami integracji sensorycznej </a:t>
            </a:r>
            <a:r>
              <a:rPr lang="pl-PL" dirty="0"/>
              <a:t>nr 8, mgr Katarzyna </a:t>
            </a:r>
            <a:r>
              <a:rPr lang="pl-PL" dirty="0" err="1"/>
              <a:t>Kruś</a:t>
            </a:r>
            <a:r>
              <a:rPr lang="pl-PL" dirty="0"/>
              <a:t>: 36</a:t>
            </a:r>
          </a:p>
          <a:p>
            <a:r>
              <a:rPr lang="pl-PL" b="1" dirty="0"/>
              <a:t>Diagnoza i terapia dzieci z zaburzeniami integracji sensorycznej </a:t>
            </a:r>
            <a:r>
              <a:rPr lang="pl-PL" dirty="0"/>
              <a:t>nr 9, dr hab. Diana Aksamit, prof. APS: 41</a:t>
            </a:r>
          </a:p>
          <a:p>
            <a:r>
              <a:rPr lang="pl-PL" b="1" dirty="0"/>
              <a:t>Diagnoza i terapia dzieci z zaburzeniami integracji sensorycznej </a:t>
            </a:r>
            <a:r>
              <a:rPr lang="pl-PL" dirty="0"/>
              <a:t>nr 10, dr hab. Diana Aksamit, prof. APS: 40</a:t>
            </a:r>
          </a:p>
          <a:p>
            <a:r>
              <a:rPr lang="pl-PL" b="1" dirty="0"/>
              <a:t>Edukacja integracyjna i </a:t>
            </a:r>
            <a:r>
              <a:rPr lang="pl-PL" b="1" dirty="0" err="1"/>
              <a:t>włączajaca</a:t>
            </a:r>
            <a:r>
              <a:rPr lang="pl-PL" b="1" dirty="0"/>
              <a:t> </a:t>
            </a:r>
            <a:r>
              <a:rPr lang="pl-PL" dirty="0"/>
              <a:t>nr 12, dr Magda </a:t>
            </a:r>
            <a:r>
              <a:rPr lang="pl-PL" dirty="0" err="1"/>
              <a:t>Lejzerowicz</a:t>
            </a:r>
            <a:r>
              <a:rPr lang="pl-PL" dirty="0"/>
              <a:t>: 28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128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5F34C-43C0-8893-FEAC-623E9264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880FF-9FA5-A3CA-9BA0-5211B481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STUDIA PODYPLOMOWE</a:t>
            </a:r>
            <a:br>
              <a:rPr lang="pl-PL" dirty="0"/>
            </a:br>
            <a:r>
              <a:rPr lang="pl-PL" sz="3100" dirty="0"/>
              <a:t>studia/liczba słuchaczy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1465A-8246-82FD-435C-01541511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Edukacja i terapia osób ze spektrum autyzmu dla nauczycieli posiadających kwalifikacje z zakresu pedagogiki specjalnej</a:t>
            </a:r>
            <a:r>
              <a:rPr lang="pl-PL" dirty="0"/>
              <a:t> nr 1, dr Iwona Konieczna: 11</a:t>
            </a:r>
          </a:p>
          <a:p>
            <a:r>
              <a:rPr lang="pl-PL" b="1" dirty="0"/>
              <a:t>Edukacja i terapia osób ze spektrum autyzmu dla nauczycieli posiadających kwalifikacje z zakresu pedagogiki specjalnej nr </a:t>
            </a:r>
            <a:r>
              <a:rPr lang="pl-PL" dirty="0"/>
              <a:t>2, dr Iwona Konieczna: 12</a:t>
            </a:r>
          </a:p>
          <a:p>
            <a:r>
              <a:rPr lang="pl-PL" b="1" dirty="0"/>
              <a:t>Edukacja i terapia osób ze spektrum autyzmu dla nauczycieli przedmiotu/zajęć nieposiadających kwalifikacji z zakresu pedagogiki specjalnej </a:t>
            </a:r>
            <a:r>
              <a:rPr lang="pl-PL" dirty="0"/>
              <a:t>nr 1, dr Iwona Konieczna: 24</a:t>
            </a:r>
          </a:p>
          <a:p>
            <a:r>
              <a:rPr lang="pl-PL" b="1" dirty="0"/>
              <a:t>Edukacja i terapia osób ze spektrum autyzmu dla nauczycieli przedmiotu/zajęć nieposiadających kwalifikacji z zakresu pedagogiki specjalne</a:t>
            </a:r>
            <a:r>
              <a:rPr lang="pl-PL" dirty="0"/>
              <a:t>j nr 2, dr Iwona Konieczna: 21</a:t>
            </a:r>
          </a:p>
          <a:p>
            <a:r>
              <a:rPr lang="pl-PL" b="1" dirty="0"/>
              <a:t>Edukacja bez przemocy </a:t>
            </a:r>
            <a:r>
              <a:rPr lang="pl-PL" dirty="0"/>
              <a:t>nr 1, dr Alicja Zagrodzka: 16</a:t>
            </a:r>
          </a:p>
          <a:p>
            <a:r>
              <a:rPr lang="pl-PL" b="1" dirty="0"/>
              <a:t>Poradnictwo psychologiczne i interwencja kryzysowa </a:t>
            </a:r>
            <a:r>
              <a:rPr lang="pl-PL" dirty="0"/>
              <a:t>nr 7, dr Sylwia Kluczyńska: 31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59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8B7C1-FEC1-0B0A-B83D-05A2F3718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A795-9F0C-1D7B-0AE7-D4529164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STUDIA PODYPLOMOWE</a:t>
            </a:r>
            <a:br>
              <a:rPr lang="pl-PL" dirty="0"/>
            </a:br>
            <a:r>
              <a:rPr lang="pl-PL" sz="3100" dirty="0"/>
              <a:t>studia/liczba słuchaczy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C80A2B-FCCA-743C-A1D2-9B937B7A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Studia kwalifikacyjne w zakresie </a:t>
            </a:r>
            <a:r>
              <a:rPr lang="pl-PL" b="1" dirty="0" err="1"/>
              <a:t>przyg</a:t>
            </a:r>
            <a:r>
              <a:rPr lang="pl-PL" b="1" dirty="0"/>
              <a:t>. pedagog dla psychologów</a:t>
            </a:r>
            <a:r>
              <a:rPr lang="pl-PL" dirty="0"/>
              <a:t> nr 2, dr Marlena Grzelak-Klus: 16</a:t>
            </a:r>
          </a:p>
          <a:p>
            <a:r>
              <a:rPr lang="pl-PL" b="1" dirty="0"/>
              <a:t>Studia kwalifikacyjne w zakresie </a:t>
            </a:r>
            <a:r>
              <a:rPr lang="pl-PL" b="1" dirty="0" err="1"/>
              <a:t>przyg</a:t>
            </a:r>
            <a:r>
              <a:rPr lang="pl-PL" b="1" dirty="0"/>
              <a:t>. pedagog dla psychologów </a:t>
            </a:r>
            <a:r>
              <a:rPr lang="pl-PL" dirty="0"/>
              <a:t>nr 3, dr Marlena Grzelak-Klus: 19</a:t>
            </a:r>
          </a:p>
          <a:p>
            <a:r>
              <a:rPr lang="pl-PL" b="1" dirty="0"/>
              <a:t>Porozumienie bez Przemocy (NVC) w edukacji</a:t>
            </a:r>
            <a:r>
              <a:rPr lang="pl-PL" dirty="0"/>
              <a:t>, dr Alicja Zagrodzka: 19</a:t>
            </a:r>
          </a:p>
          <a:p>
            <a:r>
              <a:rPr lang="pl-PL" b="1" dirty="0"/>
              <a:t>Psychologiczne wsparcie dzieci i młodzieży w kryzysie </a:t>
            </a:r>
            <a:r>
              <a:rPr lang="pl-PL" dirty="0"/>
              <a:t>nr 3, dr Ewa Odachowska-Rogalska: 40</a:t>
            </a:r>
          </a:p>
          <a:p>
            <a:r>
              <a:rPr lang="pl-PL" dirty="0"/>
              <a:t> </a:t>
            </a:r>
            <a:r>
              <a:rPr lang="pl-PL" b="1" dirty="0"/>
              <a:t>Rehabilitacja wzroku słabowidzących nr 8</a:t>
            </a:r>
            <a:r>
              <a:rPr lang="pl-PL" dirty="0"/>
              <a:t>, prof. Małgorzata Walkiewicz-</a:t>
            </a:r>
            <a:r>
              <a:rPr lang="pl-PL" dirty="0" err="1"/>
              <a:t>Krutak</a:t>
            </a:r>
            <a:r>
              <a:rPr lang="pl-PL" dirty="0"/>
              <a:t>: 15</a:t>
            </a:r>
          </a:p>
          <a:p>
            <a:r>
              <a:rPr lang="pl-PL" b="1" dirty="0"/>
              <a:t>Studia kwalifikacyjne w zakresie </a:t>
            </a:r>
            <a:r>
              <a:rPr lang="pl-PL" b="1" dirty="0" err="1"/>
              <a:t>przyg</a:t>
            </a:r>
            <a:r>
              <a:rPr lang="pl-PL" b="1" dirty="0"/>
              <a:t>. pedagog </a:t>
            </a:r>
            <a:r>
              <a:rPr lang="pl-PL" dirty="0"/>
              <a:t>nr 8, dr Marlena Grzelak-Klus: 28</a:t>
            </a:r>
          </a:p>
          <a:p>
            <a:r>
              <a:rPr lang="pl-PL" b="1" dirty="0"/>
              <a:t>Studia kwalifikacyjne w zakresie </a:t>
            </a:r>
            <a:r>
              <a:rPr lang="pl-PL" b="1" dirty="0" err="1"/>
              <a:t>przyg</a:t>
            </a:r>
            <a:r>
              <a:rPr lang="pl-PL" b="1" dirty="0"/>
              <a:t>. pedagog </a:t>
            </a:r>
            <a:r>
              <a:rPr lang="pl-PL" dirty="0"/>
              <a:t>nr 9, dr Marlena Grzelak-Klus: 35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215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8FB75-3749-A3F6-F9CF-963F9887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sprawozdania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4EAECE-5958-5FE4-342C-290AC2DB8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Pracownicy</a:t>
            </a:r>
          </a:p>
          <a:p>
            <a:r>
              <a:rPr lang="pl-PL" dirty="0"/>
              <a:t>Działalność dydaktyczna  </a:t>
            </a:r>
          </a:p>
          <a:p>
            <a:r>
              <a:rPr lang="pl-PL" dirty="0"/>
              <a:t>Działalność naukowe i artystyczna</a:t>
            </a:r>
          </a:p>
          <a:p>
            <a:r>
              <a:rPr lang="pl-PL" dirty="0"/>
              <a:t>Współpraca z otoczeniem</a:t>
            </a:r>
          </a:p>
          <a:p>
            <a:r>
              <a:rPr lang="pl-PL" dirty="0"/>
              <a:t>Zarządzanie </a:t>
            </a:r>
          </a:p>
          <a:p>
            <a:r>
              <a:rPr lang="pl-PL" dirty="0"/>
              <a:t>Infrastruktura i finanse</a:t>
            </a:r>
          </a:p>
        </p:txBody>
      </p:sp>
    </p:spTree>
    <p:extLst>
      <p:ext uri="{BB962C8B-B14F-4D97-AF65-F5344CB8AC3E}">
        <p14:creationId xmlns:p14="http://schemas.microsoft.com/office/powerpoint/2010/main" val="198013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2B381-484B-8B07-4205-0CA70DA7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031255-1EF8-B89B-4560-D4258BA5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DZIAŁALNOŚĆ DYDAKTYCZNA</a:t>
            </a:r>
            <a:br>
              <a:rPr lang="pl-PL"/>
            </a:br>
            <a:r>
              <a:rPr lang="pl-PL" sz="3100"/>
              <a:t>STUDIA PODYPLOMOWE</a:t>
            </a:r>
            <a:br>
              <a:rPr lang="pl-PL"/>
            </a:br>
            <a:r>
              <a:rPr lang="pl-PL" sz="3100"/>
              <a:t>studia</a:t>
            </a:r>
            <a:r>
              <a:rPr lang="pl-PL" sz="3100" dirty="0"/>
              <a:t>/liczba słuchaczy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BCA937-B316-567E-97E5-47400060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pl-PL" b="1" dirty="0"/>
              <a:t>Terapia pedagogiczna </a:t>
            </a:r>
            <a:r>
              <a:rPr lang="pl-PL" dirty="0"/>
              <a:t>Nr 8, dr Bernadetta Kosewska: 27</a:t>
            </a:r>
          </a:p>
          <a:p>
            <a:r>
              <a:rPr lang="pl-PL" b="1" dirty="0"/>
              <a:t>Terapia pedagogiczna </a:t>
            </a:r>
            <a:r>
              <a:rPr lang="pl-PL" dirty="0"/>
              <a:t>Nr 9, dr Urszula Gosk-Sobańska: 31</a:t>
            </a:r>
          </a:p>
          <a:p>
            <a:r>
              <a:rPr lang="pl-PL" b="1" dirty="0"/>
              <a:t>Wczesne wspomaganie rozwoju </a:t>
            </a:r>
            <a:r>
              <a:rPr lang="pl-PL" dirty="0"/>
              <a:t>nr 1 (studia z </a:t>
            </a:r>
            <a:r>
              <a:rPr lang="pl-PL" dirty="0" err="1"/>
              <a:t>MEiN</a:t>
            </a:r>
            <a:r>
              <a:rPr lang="pl-PL" dirty="0"/>
              <a:t>), dr Radosław Piotrowicz: 52</a:t>
            </a:r>
          </a:p>
          <a:p>
            <a:r>
              <a:rPr lang="pl-PL" b="1" dirty="0"/>
              <a:t>Wczesne wspomaganie rozwoju </a:t>
            </a:r>
            <a:r>
              <a:rPr lang="pl-PL" dirty="0"/>
              <a:t>nr 2 (studia z </a:t>
            </a:r>
            <a:r>
              <a:rPr lang="pl-PL" dirty="0" err="1"/>
              <a:t>MEiN</a:t>
            </a:r>
            <a:r>
              <a:rPr lang="pl-PL" dirty="0"/>
              <a:t>), prof. Małgorzata Walkiewicz-</a:t>
            </a:r>
            <a:r>
              <a:rPr lang="pl-PL" dirty="0" err="1"/>
              <a:t>Krutak</a:t>
            </a:r>
            <a:r>
              <a:rPr lang="pl-PL" dirty="0"/>
              <a:t>: 51</a:t>
            </a:r>
          </a:p>
          <a:p>
            <a:r>
              <a:rPr lang="pl-PL" b="1" dirty="0"/>
              <a:t>Zarządzanie w systemie oświaty </a:t>
            </a:r>
            <a:r>
              <a:rPr lang="pl-PL" dirty="0"/>
              <a:t>nr 9, dr Katarzyna Szostakowska: 28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686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2CCA-A639-9662-BE63-5E91D0E7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64576-51D2-F854-EB1F-961544FD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DZIAŁALNOŚĆ DYDAKTYCZNA</a:t>
            </a:r>
            <a:br>
              <a:rPr lang="pl-PL" dirty="0"/>
            </a:br>
            <a:r>
              <a:rPr lang="pl-PL" sz="3100" dirty="0"/>
              <a:t>KURSY</a:t>
            </a:r>
            <a:br>
              <a:rPr lang="pl-PL" dirty="0"/>
            </a:br>
            <a:r>
              <a:rPr lang="pl-PL" sz="3100" dirty="0"/>
              <a:t>kursy/liczba kursantów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60AC3-5DA8-8300-E396-B951D012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57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Trening zastępowania agresji z treningiem umiejętności społecznych nr 6 </a:t>
            </a:r>
            <a:r>
              <a:rPr lang="pl-PL" dirty="0"/>
              <a:t>16.09.2023-01.10.2023 - </a:t>
            </a:r>
            <a:r>
              <a:rPr lang="pl-PL" b="1" dirty="0"/>
              <a:t>18 kursantów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kierownik dr Marlena Grzelak-Klus </a:t>
            </a:r>
          </a:p>
          <a:p>
            <a:r>
              <a:rPr lang="pl-PL" b="1" dirty="0"/>
              <a:t>Trening zastępowania agresji z treningiem umiejętności społecznych nr 7 </a:t>
            </a:r>
            <a:r>
              <a:rPr lang="pl-PL" dirty="0"/>
              <a:t>20.01.2024-11.02.2024- </a:t>
            </a:r>
            <a:r>
              <a:rPr lang="pl-PL" b="1" dirty="0"/>
              <a:t>16 kursantów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kierownik dr Marlena Grzelak-Klus</a:t>
            </a:r>
          </a:p>
          <a:p>
            <a:r>
              <a:rPr lang="pl-PL" b="1" dirty="0"/>
              <a:t>Trening zastępowania agresji z treningiem umiejętności społecznych nr 8</a:t>
            </a:r>
            <a:r>
              <a:rPr lang="pl-PL" dirty="0"/>
              <a:t> 18.05.2024-02.06.2024 - </a:t>
            </a:r>
            <a:r>
              <a:rPr lang="pl-PL" b="1" dirty="0"/>
              <a:t>20 kursantów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kierownik dr Marlena Grzelak-Klus</a:t>
            </a:r>
          </a:p>
          <a:p>
            <a:r>
              <a:rPr lang="pl-PL" b="1" dirty="0"/>
              <a:t>Edukacja integracyjna i włączająca nr 1 - kurs dla studentów z Ukrainy </a:t>
            </a:r>
            <a:r>
              <a:rPr lang="pl-PL" dirty="0"/>
              <a:t>01.03.2024-28.06.2024 - </a:t>
            </a:r>
            <a:r>
              <a:rPr lang="pl-PL" b="1" dirty="0"/>
              <a:t>18 kursantów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kierownik dr Paulina Zalewska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57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2EC47-42B9-5634-C4BF-4A130B5E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Studia podyplomowe i kursy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972750-81C1-D8FC-3627-9523F19D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STUDIA PODYPLOMOWE</a:t>
            </a:r>
          </a:p>
          <a:p>
            <a:pPr lvl="1"/>
            <a:r>
              <a:rPr lang="pl-PL" dirty="0"/>
              <a:t>edycje studiów podyplomowych </a:t>
            </a:r>
          </a:p>
          <a:p>
            <a:pPr lvl="2"/>
            <a:r>
              <a:rPr lang="pl-PL" b="1" dirty="0"/>
              <a:t>rok 2023/24 - 25 </a:t>
            </a:r>
            <a:r>
              <a:rPr lang="pl-PL" dirty="0"/>
              <a:t>; rok 2022/23 – 25; rok 2021/22 – 23, rok 20/21 - 16   </a:t>
            </a:r>
          </a:p>
          <a:p>
            <a:pPr lvl="1"/>
            <a:r>
              <a:rPr lang="pl-PL" dirty="0"/>
              <a:t>specjalności </a:t>
            </a:r>
          </a:p>
          <a:p>
            <a:pPr lvl="2"/>
            <a:r>
              <a:rPr lang="pl-PL" b="1" dirty="0"/>
              <a:t>rok 2023/24 - 14 </a:t>
            </a:r>
            <a:r>
              <a:rPr lang="pl-PL" dirty="0"/>
              <a:t>; rok 2022/23 – 14; rok 2021/22 – 15, rok 2020/21  - 10</a:t>
            </a:r>
          </a:p>
          <a:p>
            <a:pPr lvl="1"/>
            <a:r>
              <a:rPr lang="pl-PL" dirty="0"/>
              <a:t>łącznie słuchaczy</a:t>
            </a:r>
          </a:p>
          <a:p>
            <a:pPr lvl="2"/>
            <a:r>
              <a:rPr lang="pl-PL" b="1" dirty="0"/>
              <a:t>rok 2023/24 - 620 </a:t>
            </a:r>
            <a:r>
              <a:rPr lang="pl-PL" dirty="0"/>
              <a:t>; rok 2022/23 – 789; rok 2021/22 – 714, rok 2020/21  - 476</a:t>
            </a:r>
          </a:p>
          <a:p>
            <a:r>
              <a:rPr lang="pl-PL" b="1" dirty="0"/>
              <a:t>KURSY w roku akademickim 2023/24</a:t>
            </a:r>
          </a:p>
          <a:p>
            <a:pPr lvl="1"/>
            <a:r>
              <a:rPr lang="pl-PL" dirty="0"/>
              <a:t>7 kursów w ofercie</a:t>
            </a:r>
          </a:p>
          <a:p>
            <a:pPr lvl="1"/>
            <a:r>
              <a:rPr lang="pl-PL" dirty="0"/>
              <a:t>2 kursy zrealizowane</a:t>
            </a:r>
          </a:p>
          <a:p>
            <a:pPr lvl="1"/>
            <a:r>
              <a:rPr lang="pl-PL" dirty="0"/>
              <a:t>4 edycje zrealizowane</a:t>
            </a:r>
          </a:p>
          <a:p>
            <a:pPr lvl="1"/>
            <a:r>
              <a:rPr lang="pl-PL" dirty="0"/>
              <a:t>72 uczestników kursów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685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8BD3F-901A-E7BD-283A-0B324F6D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DZIAŁALNOŚĆ DYDAKTYCZNA</a:t>
            </a:r>
            <a:br>
              <a:rPr lang="pl-PL" dirty="0"/>
            </a:br>
            <a:r>
              <a:rPr lang="pl-PL" sz="2800" dirty="0"/>
              <a:t>SZKOŁA DOKTORSKA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3F5FD4-E939-5BFC-0739-6409D354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Liczba doktorantów w roku akademickim 2023/24 </a:t>
            </a:r>
          </a:p>
          <a:p>
            <a:pPr lvl="1"/>
            <a:r>
              <a:rPr lang="pl-PL" dirty="0"/>
              <a:t>Liczba osób przyjętych do szkoły doktorskiej – rekrutacja 2023/2024: </a:t>
            </a:r>
            <a:r>
              <a:rPr lang="pl-PL" b="1" dirty="0"/>
              <a:t>4</a:t>
            </a:r>
          </a:p>
          <a:p>
            <a:pPr lvl="1"/>
            <a:r>
              <a:rPr lang="pl-PL" dirty="0"/>
              <a:t>Liczba osób przyjętych do szkoły doktorskiej z grantu NCN w roku 2023/2024: </a:t>
            </a:r>
            <a:r>
              <a:rPr lang="pl-PL" b="1" dirty="0"/>
              <a:t>0</a:t>
            </a:r>
          </a:p>
          <a:p>
            <a:pPr lvl="1"/>
            <a:r>
              <a:rPr lang="pl-PL" b="1" dirty="0"/>
              <a:t>Liczba wszystkich doktorantów w tym doktorantów będących na przedłużeniu lub zawieszeniu kształcenia (stan 30/09/2024 w tym I rok 2023/2024): 22</a:t>
            </a:r>
          </a:p>
          <a:p>
            <a:endParaRPr lang="pl-PL" dirty="0"/>
          </a:p>
          <a:p>
            <a:r>
              <a:rPr lang="pl-PL" dirty="0"/>
              <a:t>Rekrutacja na rok akademicki 2024/25</a:t>
            </a:r>
          </a:p>
          <a:p>
            <a:pPr lvl="1"/>
            <a:r>
              <a:rPr lang="pl-PL" dirty="0"/>
              <a:t>Liczba osób przyjętych do szkoły doktorskiej – rekrutacja 2024/2025: </a:t>
            </a:r>
            <a:r>
              <a:rPr lang="pl-PL" b="1" dirty="0"/>
              <a:t>6 </a:t>
            </a:r>
          </a:p>
          <a:p>
            <a:pPr lvl="1"/>
            <a:r>
              <a:rPr lang="pl-PL" b="1" dirty="0"/>
              <a:t>Liczba wszystkich doktorantów w tym doktorantów będących na przedłużeniu lub zawieszeniu kształcenia (stan na 01.10.2024, w tym I rok 2024/2025): 28</a:t>
            </a:r>
          </a:p>
        </p:txBody>
      </p:sp>
    </p:spTree>
    <p:extLst>
      <p:ext uri="{BB962C8B-B14F-4D97-AF65-F5344CB8AC3E}">
        <p14:creationId xmlns:p14="http://schemas.microsoft.com/office/powerpoint/2010/main" val="235862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91AC07-A5DF-3B17-AF25-E284EB24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Wspieranie studentów ze zróżnicowanymi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DE865-0384-E090-BFDD-02864A98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88"/>
            <a:ext cx="10515600" cy="5472112"/>
          </a:xfrm>
        </p:spPr>
        <p:txBody>
          <a:bodyPr>
            <a:normAutofit fontScale="77500" lnSpcReduction="20000"/>
          </a:bodyPr>
          <a:lstStyle/>
          <a:p>
            <a:r>
              <a:rPr lang="pl-PL" sz="2600" dirty="0"/>
              <a:t>wsparcie asystenckie (asystenci i asystenci naukowo-metodyczni</a:t>
            </a:r>
          </a:p>
          <a:p>
            <a:r>
              <a:rPr lang="pl-PL" sz="2600" dirty="0"/>
              <a:t>lektoraty z języka obcego dla studentów z wadą wzroku i wadą słuchu proponujemy oddzielne grupy</a:t>
            </a:r>
          </a:p>
          <a:p>
            <a:r>
              <a:rPr lang="pl-PL" sz="2600" dirty="0"/>
              <a:t>tłumaczenie zajęć na język migowy</a:t>
            </a:r>
          </a:p>
          <a:p>
            <a:r>
              <a:rPr lang="pl-PL" sz="2600" dirty="0"/>
              <a:t>dostosowywanie egzaminów (w czasie pandemii ta forma przybiera zazwyczaj zmianę egzaminu z pisemnego na ustny, wydłużenie czasu egzaminu lub wydłużenie całej sesji egzaminacyjnej, rozłożenie egzaminów w czasie lub podział materiału i egzaminu na części</a:t>
            </a:r>
          </a:p>
          <a:p>
            <a:r>
              <a:rPr lang="pl-PL" sz="2600" dirty="0"/>
              <a:t>porady psychologiczne</a:t>
            </a:r>
          </a:p>
          <a:p>
            <a:r>
              <a:rPr lang="pl-PL" sz="2600" dirty="0"/>
              <a:t>wypożyczalnia sprzętu ( lupy, dyktafony, urządzenia lektorskie, urządzenia FM  z pętlą indukcyjną wspierające słyszenie, laptopy, czytniki e-book z opcją lektora)</a:t>
            </a:r>
          </a:p>
          <a:p>
            <a:r>
              <a:rPr lang="pl-PL" sz="2600" dirty="0"/>
              <a:t>systemy wspomagające słyszenie </a:t>
            </a:r>
            <a:r>
              <a:rPr lang="pl-PL" sz="2600" dirty="0" err="1"/>
              <a:t>Phonak</a:t>
            </a:r>
            <a:r>
              <a:rPr lang="pl-PL" sz="2600" dirty="0"/>
              <a:t> Roger </a:t>
            </a:r>
          </a:p>
          <a:p>
            <a:r>
              <a:rPr lang="pl-PL" sz="2600" dirty="0"/>
              <a:t>systemy wspomagające słyszenie Domino Classic z pętla indukcyjną</a:t>
            </a:r>
          </a:p>
          <a:p>
            <a:r>
              <a:rPr lang="pl-PL" sz="2600" dirty="0"/>
              <a:t>kamery USB </a:t>
            </a:r>
          </a:p>
          <a:p>
            <a:r>
              <a:rPr lang="pl-PL" sz="2600" dirty="0"/>
              <a:t>czytniki E-book </a:t>
            </a:r>
          </a:p>
          <a:p>
            <a:r>
              <a:rPr lang="pl-PL" sz="2600" dirty="0"/>
              <a:t>urządzenia lektorskie </a:t>
            </a:r>
            <a:r>
              <a:rPr lang="pl-PL" sz="2600" dirty="0" err="1"/>
              <a:t>Omni</a:t>
            </a:r>
            <a:r>
              <a:rPr lang="pl-PL" sz="2600" dirty="0"/>
              <a:t> Reader </a:t>
            </a:r>
          </a:p>
          <a:p>
            <a:r>
              <a:rPr lang="pl-PL" sz="2600" dirty="0"/>
              <a:t>lupy elektroniczne 7 cali </a:t>
            </a:r>
          </a:p>
          <a:p>
            <a:r>
              <a:rPr lang="pl-PL" sz="2600" dirty="0"/>
              <a:t>sprzęt treningowy</a:t>
            </a:r>
          </a:p>
          <a:p>
            <a:endParaRPr lang="pl-PL" sz="2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97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F65A4-7D3A-AD7F-41AF-CB7E8770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" y="932498"/>
            <a:ext cx="10515600" cy="2852737"/>
          </a:xfrm>
        </p:spPr>
        <p:txBody>
          <a:bodyPr/>
          <a:lstStyle/>
          <a:p>
            <a:pPr algn="ctr"/>
            <a:r>
              <a:rPr lang="pl-PL" dirty="0"/>
              <a:t>DZIAŁALNOŚĆ NAUKOWA </a:t>
            </a:r>
            <a:br>
              <a:rPr lang="pl-PL" dirty="0"/>
            </a:br>
            <a:r>
              <a:rPr lang="pl-PL" dirty="0"/>
              <a:t>I ARTYSTYCZNA</a:t>
            </a:r>
          </a:p>
        </p:txBody>
      </p:sp>
    </p:spTree>
    <p:extLst>
      <p:ext uri="{BB962C8B-B14F-4D97-AF65-F5344CB8AC3E}">
        <p14:creationId xmlns:p14="http://schemas.microsoft.com/office/powerpoint/2010/main" val="258078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6AADC-807F-3F66-BC2A-85EE6F61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AWANSE NAUKOWE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85068F8-0EF9-FCDF-EE7D-F5FD8C99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20442"/>
              </p:ext>
            </p:extLst>
          </p:nvPr>
        </p:nvGraphicFramePr>
        <p:xfrm>
          <a:off x="457200" y="2567433"/>
          <a:ext cx="11313624" cy="33950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85604">
                  <a:extLst>
                    <a:ext uri="{9D8B030D-6E8A-4147-A177-3AD203B41FA5}">
                      <a16:colId xmlns:a16="http://schemas.microsoft.com/office/drawing/2014/main" val="1750094187"/>
                    </a:ext>
                  </a:extLst>
                </a:gridCol>
                <a:gridCol w="1885604">
                  <a:extLst>
                    <a:ext uri="{9D8B030D-6E8A-4147-A177-3AD203B41FA5}">
                      <a16:colId xmlns:a16="http://schemas.microsoft.com/office/drawing/2014/main" val="1099979251"/>
                    </a:ext>
                  </a:extLst>
                </a:gridCol>
                <a:gridCol w="1885604">
                  <a:extLst>
                    <a:ext uri="{9D8B030D-6E8A-4147-A177-3AD203B41FA5}">
                      <a16:colId xmlns:a16="http://schemas.microsoft.com/office/drawing/2014/main" val="163769866"/>
                    </a:ext>
                  </a:extLst>
                </a:gridCol>
                <a:gridCol w="1885604">
                  <a:extLst>
                    <a:ext uri="{9D8B030D-6E8A-4147-A177-3AD203B41FA5}">
                      <a16:colId xmlns:a16="http://schemas.microsoft.com/office/drawing/2014/main" val="2063901301"/>
                    </a:ext>
                  </a:extLst>
                </a:gridCol>
                <a:gridCol w="1885604">
                  <a:extLst>
                    <a:ext uri="{9D8B030D-6E8A-4147-A177-3AD203B41FA5}">
                      <a16:colId xmlns:a16="http://schemas.microsoft.com/office/drawing/2014/main" val="1869187546"/>
                    </a:ext>
                  </a:extLst>
                </a:gridCol>
                <a:gridCol w="1885604">
                  <a:extLst>
                    <a:ext uri="{9D8B030D-6E8A-4147-A177-3AD203B41FA5}">
                      <a16:colId xmlns:a16="http://schemas.microsoft.com/office/drawing/2014/main" val="3097934081"/>
                    </a:ext>
                  </a:extLst>
                </a:gridCol>
              </a:tblGrid>
              <a:tr h="1029177">
                <a:tc>
                  <a:txBody>
                    <a:bodyPr/>
                    <a:lstStyle/>
                    <a:p>
                      <a:pPr lvl="0"/>
                      <a:endParaRPr lang="pl-P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40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40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40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400" b="1" dirty="0">
                          <a:solidFill>
                            <a:schemeClr val="bg1"/>
                          </a:solidFill>
                        </a:rPr>
                        <a:t>2024 </a:t>
                      </a:r>
                    </a:p>
                    <a:p>
                      <a:pPr lvl="0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(do 30.09.24)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23403"/>
                  </a:ext>
                </a:extLst>
              </a:tr>
              <a:tr h="659041">
                <a:tc>
                  <a:txBody>
                    <a:bodyPr/>
                    <a:lstStyle/>
                    <a:p>
                      <a:pPr lvl="0"/>
                      <a:r>
                        <a:rPr lang="pl-PL" sz="2000"/>
                        <a:t>Tytuł profesora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54718"/>
                  </a:ext>
                </a:extLst>
              </a:tr>
              <a:tr h="920842">
                <a:tc>
                  <a:txBody>
                    <a:bodyPr/>
                    <a:lstStyle/>
                    <a:p>
                      <a:pPr lvl="0"/>
                      <a:r>
                        <a:rPr lang="pl-PL" sz="2000"/>
                        <a:t>Stopień doktora habilitowanego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49745"/>
                  </a:ext>
                </a:extLst>
              </a:tr>
              <a:tr h="659041">
                <a:tc>
                  <a:txBody>
                    <a:bodyPr/>
                    <a:lstStyle/>
                    <a:p>
                      <a:pPr lvl="0"/>
                      <a:r>
                        <a:rPr lang="pl-PL" sz="2000" dirty="0"/>
                        <a:t>Stopień doktora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11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37EC0-69C7-E0E9-007E-6101734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KONFERENCJI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CBB1CA-34BA-A3F6-196F-E13B16ECA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roku akademickim 2023-2024 zorganizowano łącznie </a:t>
            </a:r>
            <a:br>
              <a:rPr lang="pl-PL" dirty="0"/>
            </a:br>
            <a:r>
              <a:rPr lang="pl-PL" b="1" dirty="0"/>
              <a:t>25 konferencji naukowych</a:t>
            </a:r>
          </a:p>
          <a:p>
            <a:endParaRPr lang="pl-PL" dirty="0"/>
          </a:p>
          <a:p>
            <a:r>
              <a:rPr lang="pl-PL" dirty="0"/>
              <a:t>krajowe - </a:t>
            </a:r>
            <a:r>
              <a:rPr lang="pl-PL" b="1" dirty="0"/>
              <a:t>12</a:t>
            </a:r>
          </a:p>
          <a:p>
            <a:endParaRPr lang="pl-PL" dirty="0"/>
          </a:p>
          <a:p>
            <a:r>
              <a:rPr lang="pl-PL" dirty="0"/>
              <a:t>międzynarodowe - </a:t>
            </a:r>
            <a:r>
              <a:rPr lang="pl-PL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5941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11A9E-7D38-9EB9-5CED-8D15B793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UDZIAŁ PRACOWNIKÓW W  KONFERENCJACH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5DEFAD-5E54-53E5-178F-FAF7C0375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krajowe</a:t>
            </a:r>
          </a:p>
          <a:p>
            <a:pPr lvl="1"/>
            <a:r>
              <a:rPr lang="pl-PL" dirty="0"/>
              <a:t>Pracownicy Akademii: </a:t>
            </a:r>
            <a:r>
              <a:rPr lang="pl-PL" b="1" dirty="0"/>
              <a:t>130</a:t>
            </a:r>
          </a:p>
          <a:p>
            <a:pPr lvl="1"/>
            <a:r>
              <a:rPr lang="pl-PL" dirty="0"/>
              <a:t>Doktoranci: </a:t>
            </a:r>
            <a:r>
              <a:rPr lang="pl-PL" b="1" dirty="0"/>
              <a:t>9</a:t>
            </a:r>
          </a:p>
          <a:p>
            <a:endParaRPr lang="pl-PL" dirty="0"/>
          </a:p>
          <a:p>
            <a:r>
              <a:rPr lang="pl-PL" dirty="0"/>
              <a:t>międzynarodowe: </a:t>
            </a:r>
            <a:r>
              <a:rPr lang="pl-PL" b="1" dirty="0"/>
              <a:t>88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74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77B30-1E4A-1573-CA67-772532C9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STAŻE NAUKOWE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F5031-8DE5-DFFF-5425-2342C1E91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Krajowe: </a:t>
            </a:r>
            <a:r>
              <a:rPr lang="pl-PL" b="1" dirty="0"/>
              <a:t>5</a:t>
            </a:r>
          </a:p>
          <a:p>
            <a:pPr lvl="1"/>
            <a:r>
              <a:rPr lang="pl-PL" dirty="0"/>
              <a:t>Uniwersytet Adama Mickiewicza – Poznań</a:t>
            </a:r>
          </a:p>
          <a:p>
            <a:pPr lvl="1"/>
            <a:r>
              <a:rPr lang="pl-PL" dirty="0"/>
              <a:t>Uniwersytet Gdański – Gdańsk</a:t>
            </a:r>
          </a:p>
          <a:p>
            <a:pPr lvl="1"/>
            <a:r>
              <a:rPr lang="pl-PL" dirty="0"/>
              <a:t>Uniwersytet Pomorski – Słupsk</a:t>
            </a:r>
          </a:p>
          <a:p>
            <a:pPr lvl="1"/>
            <a:r>
              <a:rPr lang="pl-PL" dirty="0"/>
              <a:t>Uniwersytet Opolski – Opole</a:t>
            </a:r>
          </a:p>
          <a:p>
            <a:pPr lvl="1"/>
            <a:r>
              <a:rPr lang="pl-PL" dirty="0"/>
              <a:t>Katolicki Uniwersytet Lubelski – Lublin</a:t>
            </a:r>
          </a:p>
          <a:p>
            <a:r>
              <a:rPr lang="pl-PL" dirty="0"/>
              <a:t>zagraniczne: </a:t>
            </a:r>
            <a:r>
              <a:rPr lang="pl-PL" b="1" dirty="0"/>
              <a:t>7 </a:t>
            </a:r>
          </a:p>
          <a:p>
            <a:pPr lvl="1"/>
            <a:r>
              <a:rPr lang="pl-PL" dirty="0"/>
              <a:t>University of Turku – Finlandia</a:t>
            </a:r>
          </a:p>
          <a:p>
            <a:pPr lvl="1"/>
            <a:r>
              <a:rPr lang="pl-PL" dirty="0" err="1"/>
              <a:t>Postdam</a:t>
            </a:r>
            <a:r>
              <a:rPr lang="pl-PL" dirty="0"/>
              <a:t> University of Applied Science – Niemcy</a:t>
            </a:r>
          </a:p>
          <a:p>
            <a:pPr lvl="1"/>
            <a:r>
              <a:rPr lang="pl-PL" dirty="0"/>
              <a:t>University of </a:t>
            </a:r>
            <a:r>
              <a:rPr lang="pl-PL" dirty="0" err="1"/>
              <a:t>Patras</a:t>
            </a:r>
            <a:r>
              <a:rPr lang="pl-PL" dirty="0"/>
              <a:t> – Grecja</a:t>
            </a:r>
          </a:p>
          <a:p>
            <a:pPr lvl="1"/>
            <a:r>
              <a:rPr lang="pl-PL" dirty="0" err="1"/>
              <a:t>South</a:t>
            </a:r>
            <a:r>
              <a:rPr lang="pl-PL" dirty="0"/>
              <a:t> </a:t>
            </a:r>
            <a:r>
              <a:rPr lang="pl-PL" dirty="0" err="1"/>
              <a:t>Kazakhstan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Pedagogikal</a:t>
            </a:r>
            <a:r>
              <a:rPr lang="pl-PL" dirty="0"/>
              <a:t> University – Kazachstan – 2 osoby.</a:t>
            </a:r>
          </a:p>
          <a:p>
            <a:pPr lvl="1"/>
            <a:r>
              <a:rPr lang="pl-PL" dirty="0" err="1"/>
              <a:t>Politécnico</a:t>
            </a:r>
            <a:r>
              <a:rPr lang="pl-PL" dirty="0"/>
              <a:t> de Portalegre – Portugalia</a:t>
            </a:r>
          </a:p>
          <a:p>
            <a:pPr lvl="1"/>
            <a:r>
              <a:rPr lang="pl-PL" dirty="0"/>
              <a:t>Indian Joint Trust D.G. </a:t>
            </a:r>
            <a:r>
              <a:rPr lang="pl-PL" dirty="0" err="1"/>
              <a:t>Ruparel</a:t>
            </a:r>
            <a:r>
              <a:rPr lang="pl-PL" dirty="0"/>
              <a:t> Collage – Indie</a:t>
            </a:r>
          </a:p>
          <a:p>
            <a:pPr lvl="1"/>
            <a:r>
              <a:rPr lang="pl-PL" dirty="0"/>
              <a:t>Friedrich-Schiller-</a:t>
            </a:r>
            <a:r>
              <a:rPr lang="pl-PL" dirty="0" err="1"/>
              <a:t>Universität</a:t>
            </a:r>
            <a:r>
              <a:rPr lang="pl-PL" dirty="0"/>
              <a:t> Jena - Niemcy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55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1A8A61-7A05-5065-D122-F0215A56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PRACOWNICY – NAUCZYCIELE AKADEMICCY</a:t>
            </a:r>
          </a:p>
        </p:txBody>
      </p:sp>
      <p:graphicFrame>
        <p:nvGraphicFramePr>
          <p:cNvPr id="5" name="Symbol zastępczy zawartości 5">
            <a:extLst>
              <a:ext uri="{FF2B5EF4-FFF2-40B4-BE49-F238E27FC236}">
                <a16:creationId xmlns:a16="http://schemas.microsoft.com/office/drawing/2014/main" id="{087F24D5-2BD6-1325-64D6-7598AD301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53131"/>
              </p:ext>
            </p:extLst>
          </p:nvPr>
        </p:nvGraphicFramePr>
        <p:xfrm>
          <a:off x="1310778" y="1396539"/>
          <a:ext cx="9570443" cy="531488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704353">
                  <a:extLst>
                    <a:ext uri="{9D8B030D-6E8A-4147-A177-3AD203B41FA5}">
                      <a16:colId xmlns:a16="http://schemas.microsoft.com/office/drawing/2014/main" val="3068992278"/>
                    </a:ext>
                  </a:extLst>
                </a:gridCol>
                <a:gridCol w="1311322">
                  <a:extLst>
                    <a:ext uri="{9D8B030D-6E8A-4147-A177-3AD203B41FA5}">
                      <a16:colId xmlns:a16="http://schemas.microsoft.com/office/drawing/2014/main" val="44032082"/>
                    </a:ext>
                  </a:extLst>
                </a:gridCol>
                <a:gridCol w="1310401">
                  <a:extLst>
                    <a:ext uri="{9D8B030D-6E8A-4147-A177-3AD203B41FA5}">
                      <a16:colId xmlns:a16="http://schemas.microsoft.com/office/drawing/2014/main" val="15972932"/>
                    </a:ext>
                  </a:extLst>
                </a:gridCol>
                <a:gridCol w="1311322">
                  <a:extLst>
                    <a:ext uri="{9D8B030D-6E8A-4147-A177-3AD203B41FA5}">
                      <a16:colId xmlns:a16="http://schemas.microsoft.com/office/drawing/2014/main" val="246573726"/>
                    </a:ext>
                  </a:extLst>
                </a:gridCol>
                <a:gridCol w="1310401">
                  <a:extLst>
                    <a:ext uri="{9D8B030D-6E8A-4147-A177-3AD203B41FA5}">
                      <a16:colId xmlns:a16="http://schemas.microsoft.com/office/drawing/2014/main" val="2175660381"/>
                    </a:ext>
                  </a:extLst>
                </a:gridCol>
                <a:gridCol w="1311322">
                  <a:extLst>
                    <a:ext uri="{9D8B030D-6E8A-4147-A177-3AD203B41FA5}">
                      <a16:colId xmlns:a16="http://schemas.microsoft.com/office/drawing/2014/main" val="3835803119"/>
                    </a:ext>
                  </a:extLst>
                </a:gridCol>
                <a:gridCol w="1311322">
                  <a:extLst>
                    <a:ext uri="{9D8B030D-6E8A-4147-A177-3AD203B41FA5}">
                      <a16:colId xmlns:a16="http://schemas.microsoft.com/office/drawing/2014/main" val="3619057287"/>
                    </a:ext>
                  </a:extLst>
                </a:gridCol>
              </a:tblGrid>
              <a:tr h="1009321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Stanowisko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spc="-1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os/et.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8416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spc="-1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31.12.2021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18416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8416" marR="2413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spc="-1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31.12.2022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18416" marR="2413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31.12.2023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30.06.2024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planowane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zatrudnienie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1.10.2024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3003802308"/>
                  </a:ext>
                </a:extLst>
              </a:tr>
              <a:tr h="624295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Profesor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20/20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16/16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16/15,5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15/15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15/15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15/15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1642932488"/>
                  </a:ext>
                </a:extLst>
              </a:tr>
              <a:tr h="624295">
                <a:tc>
                  <a:txBody>
                    <a:bodyPr/>
                    <a:lstStyle/>
                    <a:p>
                      <a:pPr marR="353699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Profesor Uczelni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54/54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55/55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57/57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marR="158748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57/57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marR="158748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  60/60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marR="158748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 61/61 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666864881"/>
                  </a:ext>
                </a:extLst>
              </a:tr>
              <a:tr h="303563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Adiunkt w tym;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176/176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170/170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179/176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171/171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174/174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184/184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3985246544"/>
                  </a:ext>
                </a:extLst>
              </a:tr>
              <a:tr h="728191">
                <a:tc>
                  <a:txBody>
                    <a:bodyPr/>
                    <a:lstStyle/>
                    <a:p>
                      <a:pPr marL="5084" marR="17653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Adiunkt dydaktyczny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31/31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38989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28/28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38989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27/27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22/22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22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22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211598569"/>
                  </a:ext>
                </a:extLst>
              </a:tr>
              <a:tr h="320731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Asystent w tym: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67/67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67/67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69/69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71/71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68/68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74/74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3281408161"/>
                  </a:ext>
                </a:extLst>
              </a:tr>
              <a:tr h="728191">
                <a:tc>
                  <a:txBody>
                    <a:bodyPr/>
                    <a:lstStyle/>
                    <a:p>
                      <a:pPr marL="5084" marR="17653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Asystent dydaktyczny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23/23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38989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21/21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19/19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20/20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20/20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21/21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1912827198"/>
                  </a:ext>
                </a:extLst>
              </a:tr>
              <a:tr h="312595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Lektor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3/3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1/1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1/1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1/1</a:t>
                      </a:r>
                      <a:endParaRPr lang="pl-PL" sz="1600" kern="120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4255833515"/>
                  </a:ext>
                </a:extLst>
              </a:tr>
              <a:tr h="312595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Instruktor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31686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311152" lvl="0" indent="-256544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0/0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942986886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Suma: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320/320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308/308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3398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321/320,5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315/315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318/318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335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82048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751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32D8F-DE50-01D9-2A2E-EA5ADFED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BADANIA INTERDYSCYPLINARE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BFA94C-74D2-F3E5-C9CE-FAAE23B5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3</a:t>
            </a:r>
            <a:r>
              <a:rPr lang="pl-PL" dirty="0"/>
              <a:t> zespołowe interdyscyplinarne projekty wewnętrzne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785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1F805-6050-BFC2-7E47-6EBA8836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DZIAŁALNOŚĆ PUBLIKACYJNA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8DF4F9-4244-2C74-C8FE-127088B3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Liczba monografii autorskich </a:t>
            </a:r>
            <a:r>
              <a:rPr lang="pl-PL" b="1" dirty="0"/>
              <a:t>32</a:t>
            </a:r>
          </a:p>
          <a:p>
            <a:r>
              <a:rPr lang="pl-PL" dirty="0"/>
              <a:t>Liczba monografii współautorskich </a:t>
            </a:r>
            <a:r>
              <a:rPr lang="pl-PL" b="1" dirty="0"/>
              <a:t>30</a:t>
            </a:r>
          </a:p>
          <a:p>
            <a:r>
              <a:rPr lang="pl-PL" dirty="0"/>
              <a:t>Liczba monografii pod redakcją </a:t>
            </a:r>
            <a:r>
              <a:rPr lang="pl-PL" b="1" dirty="0"/>
              <a:t>19</a:t>
            </a:r>
          </a:p>
          <a:p>
            <a:r>
              <a:rPr lang="pl-PL" dirty="0"/>
              <a:t>Liczba artykułów naukowych </a:t>
            </a:r>
            <a:r>
              <a:rPr lang="pl-PL" b="1" dirty="0"/>
              <a:t>328</a:t>
            </a:r>
          </a:p>
          <a:p>
            <a:r>
              <a:rPr lang="pl-PL" dirty="0"/>
              <a:t>Liczba rozdziałów w monografiach </a:t>
            </a:r>
            <a:r>
              <a:rPr lang="pl-PL" b="1" dirty="0"/>
              <a:t>114</a:t>
            </a:r>
          </a:p>
          <a:p>
            <a:r>
              <a:rPr lang="pl-PL" dirty="0"/>
              <a:t>Liczba ewaluowanych materiałów konferencyjnych: </a:t>
            </a:r>
            <a:r>
              <a:rPr lang="pl-PL" b="1" dirty="0"/>
              <a:t>7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702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A5420-497E-10AD-02EC-E1BA4084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DZIAŁALNOŚĆ ARTYSTYCZNA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C3930-DF11-24E4-715C-5E07EBDA5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Liczba wystaw krajowych - </a:t>
            </a:r>
            <a:r>
              <a:rPr lang="pl-PL" b="1" dirty="0"/>
              <a:t>15</a:t>
            </a:r>
          </a:p>
          <a:p>
            <a:r>
              <a:rPr lang="pl-PL" dirty="0"/>
              <a:t>Liczba wystaw międzynarodowych - </a:t>
            </a:r>
            <a:r>
              <a:rPr lang="pl-PL" b="1" dirty="0"/>
              <a:t>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005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9B304-25FC-0ED1-51CD-CE1573D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PROJEKTY BADAWCZE FINANSOWANE ZE ŹRÓDEŁ ZEWNĘTRZNYCH</a:t>
            </a:r>
          </a:p>
        </p:txBody>
      </p:sp>
    </p:spTree>
    <p:extLst>
      <p:ext uri="{BB962C8B-B14F-4D97-AF65-F5344CB8AC3E}">
        <p14:creationId xmlns:p14="http://schemas.microsoft.com/office/powerpoint/2010/main" val="135790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51703-2C1C-EEE7-D6D9-03DA8DF6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325813" algn="l"/>
              </a:tabLst>
            </a:pPr>
            <a:r>
              <a:rPr lang="pl-PL" sz="3600" dirty="0"/>
              <a:t>Projekty badawcze finansowane z NCN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92DB05-6F74-D5D5-F323-BEEB17E4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614"/>
            <a:ext cx="10515600" cy="1649095"/>
          </a:xfrm>
        </p:spPr>
        <p:txBody>
          <a:bodyPr/>
          <a:lstStyle/>
          <a:p>
            <a:r>
              <a:rPr lang="pl-PL" dirty="0"/>
              <a:t>Liczba złożonych wniosków o finansowanie: </a:t>
            </a:r>
            <a:r>
              <a:rPr lang="pl-PL" b="1" dirty="0"/>
              <a:t>22</a:t>
            </a:r>
          </a:p>
          <a:p>
            <a:r>
              <a:rPr lang="pl-PL" dirty="0"/>
              <a:t>Liczba projektów w trakcie realizacji: </a:t>
            </a:r>
            <a:r>
              <a:rPr lang="pl-PL" b="1" dirty="0"/>
              <a:t>11</a:t>
            </a:r>
          </a:p>
          <a:p>
            <a:r>
              <a:rPr lang="pl-PL" dirty="0"/>
              <a:t>Liczba zrealizowanych (zakończonych) projektów: </a:t>
            </a:r>
            <a:r>
              <a:rPr lang="pl-PL" b="1" dirty="0"/>
              <a:t>3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1B66851-CEE1-C1D8-6DB3-59763F18A675}"/>
              </a:ext>
            </a:extLst>
          </p:cNvPr>
          <p:cNvSpPr txBox="1">
            <a:spLocks/>
          </p:cNvSpPr>
          <p:nvPr/>
        </p:nvSpPr>
        <p:spPr>
          <a:xfrm>
            <a:off x="838200" y="31297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Ministerstwo Edukacji i Nauki / </a:t>
            </a:r>
          </a:p>
          <a:p>
            <a:r>
              <a:rPr lang="pl-PL" sz="3600" dirty="0"/>
              <a:t>Ministerstwo Nauki i Szkolnictwa Wyższego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8891E62-A308-F851-A193-16DBD9911EFE}"/>
              </a:ext>
            </a:extLst>
          </p:cNvPr>
          <p:cNvSpPr txBox="1">
            <a:spLocks/>
          </p:cNvSpPr>
          <p:nvPr/>
        </p:nvSpPr>
        <p:spPr>
          <a:xfrm>
            <a:off x="838200" y="4509338"/>
            <a:ext cx="10515600" cy="164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Liczba złożonych wniosków o finansowanie: </a:t>
            </a:r>
            <a:r>
              <a:rPr lang="pl-PL" b="1" dirty="0"/>
              <a:t>13</a:t>
            </a:r>
          </a:p>
          <a:p>
            <a:r>
              <a:rPr lang="pl-PL" b="1" dirty="0"/>
              <a:t>Liczba projektów w trakcie realizacji</a:t>
            </a:r>
            <a:r>
              <a:rPr lang="pl-PL" dirty="0"/>
              <a:t>: </a:t>
            </a:r>
            <a:r>
              <a:rPr lang="pl-PL" b="1" dirty="0"/>
              <a:t>7</a:t>
            </a:r>
          </a:p>
          <a:p>
            <a:r>
              <a:rPr lang="pl-PL" dirty="0"/>
              <a:t>Liczba zrealizowanych (zakończonych) projektów: </a:t>
            </a:r>
            <a:r>
              <a:rPr lang="pl-PL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4462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CBCA-259D-85B2-7315-0268178E9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7C926-EFEF-62CF-73A6-E1FEC7BE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325813" algn="l"/>
              </a:tabLst>
            </a:pPr>
            <a:r>
              <a:rPr lang="pl-PL" sz="3600" dirty="0"/>
              <a:t>Unia Europejska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D131A-78BB-605F-E8CA-D0F81CF6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614"/>
            <a:ext cx="10515600" cy="1649095"/>
          </a:xfrm>
        </p:spPr>
        <p:txBody>
          <a:bodyPr/>
          <a:lstStyle/>
          <a:p>
            <a:r>
              <a:rPr lang="pl-PL" dirty="0"/>
              <a:t>Liczba złożonych wniosków o finansowanie: </a:t>
            </a:r>
            <a:r>
              <a:rPr lang="pl-PL" b="1" dirty="0"/>
              <a:t>9</a:t>
            </a:r>
          </a:p>
          <a:p>
            <a:r>
              <a:rPr lang="pl-PL" b="1" dirty="0"/>
              <a:t>Liczba projektów w trakcie realizacji: 13</a:t>
            </a:r>
          </a:p>
          <a:p>
            <a:r>
              <a:rPr lang="pl-PL" dirty="0"/>
              <a:t>Liczba zrealizowanych (zakończonych) projektów: </a:t>
            </a:r>
            <a:r>
              <a:rPr lang="pl-PL" b="1" dirty="0"/>
              <a:t>6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0F0ABB5-092E-F3F3-0B8D-A11CE0D81A37}"/>
              </a:ext>
            </a:extLst>
          </p:cNvPr>
          <p:cNvSpPr txBox="1">
            <a:spLocks/>
          </p:cNvSpPr>
          <p:nvPr/>
        </p:nvSpPr>
        <p:spPr>
          <a:xfrm>
            <a:off x="838200" y="31297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Ministerstwo Zdrowia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2F11EF7-B099-2596-DD4E-ED7A02B27D42}"/>
              </a:ext>
            </a:extLst>
          </p:cNvPr>
          <p:cNvSpPr txBox="1">
            <a:spLocks/>
          </p:cNvSpPr>
          <p:nvPr/>
        </p:nvSpPr>
        <p:spPr>
          <a:xfrm>
            <a:off x="838200" y="4509338"/>
            <a:ext cx="10515600" cy="164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Liczba złożonych wniosków o finansowanie: </a:t>
            </a:r>
            <a:r>
              <a:rPr lang="pl-PL" b="1" dirty="0"/>
              <a:t>1</a:t>
            </a:r>
          </a:p>
          <a:p>
            <a:r>
              <a:rPr lang="pl-PL" b="1" dirty="0"/>
              <a:t>Liczba projektów w trakcie realizacji: 3</a:t>
            </a:r>
          </a:p>
        </p:txBody>
      </p:sp>
    </p:spTree>
    <p:extLst>
      <p:ext uri="{BB962C8B-B14F-4D97-AF65-F5344CB8AC3E}">
        <p14:creationId xmlns:p14="http://schemas.microsoft.com/office/powerpoint/2010/main" val="3795780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5BBA-A4BB-1BD4-EFC1-465DA1C6A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B8F45-EEC2-8967-380D-7EEB357D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325813" algn="l"/>
              </a:tabLst>
            </a:pPr>
            <a:r>
              <a:rPr lang="pl-PL" sz="3600" dirty="0"/>
              <a:t>Narodowe Centrum Badań i Rozwoju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46F0C7-EF24-E2C2-C8E4-F6DFCEC7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614"/>
            <a:ext cx="10515600" cy="1649095"/>
          </a:xfrm>
        </p:spPr>
        <p:txBody>
          <a:bodyPr/>
          <a:lstStyle/>
          <a:p>
            <a:r>
              <a:rPr lang="pl-PL" dirty="0"/>
              <a:t>W analizowanym okresie było </a:t>
            </a:r>
            <a:r>
              <a:rPr lang="pl-PL" b="1" dirty="0"/>
              <a:t>5 projektów </a:t>
            </a:r>
            <a:r>
              <a:rPr lang="pl-PL" dirty="0"/>
              <a:t>finansowanych przez </a:t>
            </a:r>
            <a:r>
              <a:rPr lang="pl-PL" dirty="0" err="1"/>
              <a:t>NCBiR</a:t>
            </a:r>
            <a:r>
              <a:rPr lang="pl-PL" dirty="0"/>
              <a:t> i </a:t>
            </a:r>
            <a:r>
              <a:rPr lang="pl-PL" b="1" dirty="0"/>
              <a:t>wszystkie</a:t>
            </a:r>
            <a:r>
              <a:rPr lang="pl-PL" dirty="0"/>
              <a:t> </a:t>
            </a:r>
            <a:r>
              <a:rPr lang="pl-PL" b="1" dirty="0"/>
              <a:t>zostały zakończone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36DDE2C-1DC6-7B7E-3C03-4FDFD01232B2}"/>
              </a:ext>
            </a:extLst>
          </p:cNvPr>
          <p:cNvSpPr txBox="1">
            <a:spLocks/>
          </p:cNvSpPr>
          <p:nvPr/>
        </p:nvSpPr>
        <p:spPr>
          <a:xfrm>
            <a:off x="838200" y="31297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Inne (FNP, Polsko-Niemiecka Współpraca, CPE, PFRON, NAWA, FERS, ONZ)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73D86C0-ACA2-A6E6-D7DC-F425F6AED8F3}"/>
              </a:ext>
            </a:extLst>
          </p:cNvPr>
          <p:cNvSpPr txBox="1">
            <a:spLocks/>
          </p:cNvSpPr>
          <p:nvPr/>
        </p:nvSpPr>
        <p:spPr>
          <a:xfrm>
            <a:off x="838200" y="4509338"/>
            <a:ext cx="10515600" cy="164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Liczba złożonych wniosków o finansowanie: </a:t>
            </a:r>
            <a:r>
              <a:rPr lang="pl-PL" b="1" dirty="0"/>
              <a:t>5</a:t>
            </a:r>
          </a:p>
          <a:p>
            <a:r>
              <a:rPr lang="pl-PL" b="1" dirty="0"/>
              <a:t>Liczba projektów w trakcie realizacji: 2</a:t>
            </a:r>
          </a:p>
          <a:p>
            <a:r>
              <a:rPr lang="pl-PL" dirty="0"/>
              <a:t>Liczba zrealizowanych (zakończonych) projektów: </a:t>
            </a:r>
            <a:r>
              <a:rPr lang="pl-PL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985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83877-A376-D077-15A3-ED771B943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2AAD4-219F-CBB4-6A5F-BDF1263D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PROJEKTY I ZADANIA BADAWCZE FINASOWANE </a:t>
            </a:r>
            <a:br>
              <a:rPr lang="pl-PL" dirty="0"/>
            </a:br>
            <a:r>
              <a:rPr lang="pl-PL" dirty="0"/>
              <a:t>Z SUBWENCJI APS </a:t>
            </a:r>
          </a:p>
        </p:txBody>
      </p:sp>
    </p:spTree>
    <p:extLst>
      <p:ext uri="{BB962C8B-B14F-4D97-AF65-F5344CB8AC3E}">
        <p14:creationId xmlns:p14="http://schemas.microsoft.com/office/powerpoint/2010/main" val="4172256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204C4-6857-594D-7503-D62F97B6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276"/>
            <a:ext cx="10515600" cy="5212687"/>
          </a:xfrm>
        </p:spPr>
        <p:txBody>
          <a:bodyPr>
            <a:normAutofit fontScale="92500" lnSpcReduction="10000"/>
          </a:bodyPr>
          <a:lstStyle/>
          <a:p>
            <a:r>
              <a:rPr lang="pl-PL" sz="2600" dirty="0"/>
              <a:t>W roku akademickim 2023/2024 ogłoszono </a:t>
            </a:r>
            <a:r>
              <a:rPr lang="pl-PL" sz="2600" b="1" dirty="0"/>
              <a:t>jeden konkurs </a:t>
            </a:r>
            <a:r>
              <a:rPr lang="pl-PL" sz="2600" dirty="0"/>
              <a:t>o finansowanie badań naukowych indywidualnych i zespołowych dedykowany nauczycielom akademickim i doktorantom. Projekty zatwierdzone do realizacji były finansowane z subwencji przyznanej Akademii w roku 2023 i 2024.</a:t>
            </a:r>
          </a:p>
          <a:p>
            <a:r>
              <a:rPr lang="pl-PL" sz="2600" dirty="0"/>
              <a:t>Uczelniane projekty badawcze finansowane z subwencji (łącznie): </a:t>
            </a:r>
            <a:r>
              <a:rPr lang="pl-PL" sz="2600" b="1" dirty="0"/>
              <a:t>124</a:t>
            </a:r>
          </a:p>
          <a:p>
            <a:r>
              <a:rPr lang="pl-PL" sz="2600" dirty="0"/>
              <a:t>Nowe projekty indywidualne: </a:t>
            </a:r>
            <a:r>
              <a:rPr lang="pl-PL" sz="2600" b="1" dirty="0"/>
              <a:t>42</a:t>
            </a:r>
            <a:r>
              <a:rPr lang="pl-PL" sz="2600" dirty="0"/>
              <a:t> (w tym 4 projekty realizowane przez doktorantów) </a:t>
            </a:r>
          </a:p>
          <a:p>
            <a:r>
              <a:rPr lang="pl-PL" sz="2600" dirty="0"/>
              <a:t>Nowe projekty zespołowe: </a:t>
            </a:r>
            <a:r>
              <a:rPr lang="pl-PL" sz="2600" b="1" dirty="0"/>
              <a:t>21</a:t>
            </a:r>
          </a:p>
          <a:p>
            <a:r>
              <a:rPr lang="pl-PL" sz="2600" dirty="0"/>
              <a:t>Projekty kontynuowane z lat poprzednich: </a:t>
            </a:r>
            <a:r>
              <a:rPr lang="pl-PL" sz="2600" b="1" dirty="0"/>
              <a:t>61</a:t>
            </a:r>
          </a:p>
          <a:p>
            <a:r>
              <a:rPr lang="pl-PL" sz="2600" dirty="0"/>
              <a:t>Zadania naukowe (udział w konferencjach naukowych, wyjazdy związane z nawiązywaniem współpracy naukowej, wyjazdy szkoleniowe, opłaty za udział w szkoleniach, tłumaczenia, proof-</a:t>
            </a:r>
            <a:r>
              <a:rPr lang="pl-PL" sz="2600" dirty="0" err="1"/>
              <a:t>reading</a:t>
            </a:r>
            <a:r>
              <a:rPr lang="pl-PL" sz="2600" dirty="0"/>
              <a:t>, opłaty za open </a:t>
            </a:r>
            <a:r>
              <a:rPr lang="pl-PL" sz="2600" dirty="0" err="1"/>
              <a:t>access</a:t>
            </a:r>
            <a:r>
              <a:rPr lang="pl-PL" sz="2600" dirty="0"/>
              <a:t> i publikacje naukowe, organizacja lub współorganizacja konferencji naukowych) łącznie: </a:t>
            </a:r>
            <a:r>
              <a:rPr lang="pl-PL" sz="2600" b="1" dirty="0"/>
              <a:t>260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7608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17F9D-7DA3-5FFE-009B-97FDDCF9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STYPENDIUM  DLA MŁODEGO WYBITNEGO NAUKOWCA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DE6BF-B121-820F-A178-07B3351C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złożonych 5 wniosków, 2 otrzymały dofinansowanie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WYJAZDY ZAGRANICZNE </a:t>
            </a:r>
          </a:p>
          <a:p>
            <a:pPr lvl="1"/>
            <a:r>
              <a:rPr lang="pl-PL" sz="2000" dirty="0"/>
              <a:t>W roku akademickim 2023-2024 zrealizowano łącznie </a:t>
            </a:r>
            <a:r>
              <a:rPr lang="pl-PL" sz="2000" b="1" dirty="0"/>
              <a:t>101 wyjazdów zagranicznych </a:t>
            </a:r>
            <a:r>
              <a:rPr lang="pl-PL" sz="2000" dirty="0"/>
              <a:t>pracowników Akademii, finansowanych z subwencji oraz projektów zewnętrznych.</a:t>
            </a:r>
          </a:p>
        </p:txBody>
      </p:sp>
    </p:spTree>
    <p:extLst>
      <p:ext uri="{BB962C8B-B14F-4D97-AF65-F5344CB8AC3E}">
        <p14:creationId xmlns:p14="http://schemas.microsoft.com/office/powerpoint/2010/main" val="220614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D53AA-7640-6DD3-65A0-2B64174F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/>
              <a:t>PRACOWNICY – ADMINISTRACJA I PRACOWNICY OBSŁUGI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2A4F93-0B6C-30CD-F0B1-C8D7D35A2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092118"/>
              </p:ext>
            </p:extLst>
          </p:nvPr>
        </p:nvGraphicFramePr>
        <p:xfrm>
          <a:off x="1756757" y="1690688"/>
          <a:ext cx="8678485" cy="4405745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790887">
                  <a:extLst>
                    <a:ext uri="{9D8B030D-6E8A-4147-A177-3AD203B41FA5}">
                      <a16:colId xmlns:a16="http://schemas.microsoft.com/office/drawing/2014/main" val="4222294706"/>
                    </a:ext>
                  </a:extLst>
                </a:gridCol>
                <a:gridCol w="1377912">
                  <a:extLst>
                    <a:ext uri="{9D8B030D-6E8A-4147-A177-3AD203B41FA5}">
                      <a16:colId xmlns:a16="http://schemas.microsoft.com/office/drawing/2014/main" val="390440610"/>
                    </a:ext>
                  </a:extLst>
                </a:gridCol>
                <a:gridCol w="1376931">
                  <a:extLst>
                    <a:ext uri="{9D8B030D-6E8A-4147-A177-3AD203B41FA5}">
                      <a16:colId xmlns:a16="http://schemas.microsoft.com/office/drawing/2014/main" val="3998977616"/>
                    </a:ext>
                  </a:extLst>
                </a:gridCol>
                <a:gridCol w="1377912">
                  <a:extLst>
                    <a:ext uri="{9D8B030D-6E8A-4147-A177-3AD203B41FA5}">
                      <a16:colId xmlns:a16="http://schemas.microsoft.com/office/drawing/2014/main" val="2054711093"/>
                    </a:ext>
                  </a:extLst>
                </a:gridCol>
                <a:gridCol w="1376931">
                  <a:extLst>
                    <a:ext uri="{9D8B030D-6E8A-4147-A177-3AD203B41FA5}">
                      <a16:colId xmlns:a16="http://schemas.microsoft.com/office/drawing/2014/main" val="1792386440"/>
                    </a:ext>
                  </a:extLst>
                </a:gridCol>
                <a:gridCol w="1377912">
                  <a:extLst>
                    <a:ext uri="{9D8B030D-6E8A-4147-A177-3AD203B41FA5}">
                      <a16:colId xmlns:a16="http://schemas.microsoft.com/office/drawing/2014/main" val="3391345887"/>
                    </a:ext>
                  </a:extLst>
                </a:gridCol>
              </a:tblGrid>
              <a:tr h="1502369"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ETATY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spc="-1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os/et.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8416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spc="-1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31.12.2021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18416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8416" marR="2413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spc="-1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31.12.2022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18416" marR="24131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31.12.2023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30.06.2024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os/et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1572246761"/>
                  </a:ext>
                </a:extLst>
              </a:tr>
              <a:tr h="1201296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Administracja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        APS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145/139,78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146/141,70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145/142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148/144,5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lvl="0" indent="-54607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165/161,5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2525435136"/>
                  </a:ext>
                </a:extLst>
              </a:tr>
              <a:tr h="1201296">
                <a:tc>
                  <a:txBody>
                    <a:bodyPr/>
                    <a:lstStyle/>
                    <a:p>
                      <a:pPr marR="353699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ptos" pitchFamily="34"/>
                          <a:ea typeface="Aptos" pitchFamily="34"/>
                          <a:cs typeface="Times New Roman" pitchFamily="18"/>
                        </a:rPr>
                        <a:t>„Jelonki”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44/44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46/45,5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43/43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marR="158748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54607" marR="158748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40/40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marR="158748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 </a:t>
                      </a:r>
                      <a:endParaRPr lang="pl-PL" sz="1600" kern="12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1358056853"/>
                  </a:ext>
                </a:extLst>
              </a:tr>
              <a:tr h="500784">
                <a:tc>
                  <a:txBody>
                    <a:bodyPr/>
                    <a:lstStyle/>
                    <a:p>
                      <a:pPr marL="5084" lvl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Razem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189/183,78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192/187,20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188/185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188/184,5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54607" lvl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165/161,5</a:t>
                      </a:r>
                      <a:endParaRPr lang="pl-PL" sz="1600" kern="12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ptos" pitchFamily="34"/>
                        <a:ea typeface="Aptos" pitchFamily="34"/>
                        <a:cs typeface="Times New Roman" pitchFamily="18"/>
                      </a:endParaRPr>
                    </a:p>
                  </a:txBody>
                  <a:tcPr marL="25402" marR="25402" marT="0" marB="0"/>
                </a:tc>
                <a:extLst>
                  <a:ext uri="{0D108BD9-81ED-4DB2-BD59-A6C34878D82A}">
                    <a16:rowId xmlns:a16="http://schemas.microsoft.com/office/drawing/2014/main" val="99200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293B8-0DA0-9337-9A0D-AE93F208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POSTĘPOWANIA W SPRAWIE NADANIA </a:t>
            </a:r>
            <a:br>
              <a:rPr lang="pl-PL" sz="3600" dirty="0"/>
            </a:br>
            <a:r>
              <a:rPr lang="pl-PL" sz="3600" dirty="0"/>
              <a:t>STOPNIA DOKTORA HABILITOWANEGO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7C5A76-E484-FC60-4538-B6566034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Uruchomienie procedur postępowań habilitacyjnych pracowników APS </a:t>
            </a:r>
            <a:br>
              <a:rPr lang="pl-PL" sz="2400" dirty="0"/>
            </a:br>
            <a:r>
              <a:rPr lang="pl-PL" sz="2400" dirty="0"/>
              <a:t>w roku akademickim 2023/2024: </a:t>
            </a:r>
            <a:r>
              <a:rPr lang="pl-PL" sz="2400" b="1" dirty="0"/>
              <a:t>6</a:t>
            </a:r>
          </a:p>
          <a:p>
            <a:pPr lvl="1"/>
            <a:r>
              <a:rPr lang="pl-PL" sz="2000" dirty="0"/>
              <a:t>w Akademii: </a:t>
            </a:r>
            <a:r>
              <a:rPr lang="pl-PL" sz="2000" b="1" dirty="0"/>
              <a:t>5</a:t>
            </a:r>
          </a:p>
          <a:p>
            <a:pPr lvl="1"/>
            <a:r>
              <a:rPr lang="pl-PL" sz="2000" dirty="0"/>
              <a:t>w innym podmiocie habilitującym: </a:t>
            </a:r>
            <a:r>
              <a:rPr lang="pl-PL" sz="2000" b="1" dirty="0"/>
              <a:t>1</a:t>
            </a:r>
          </a:p>
          <a:p>
            <a:r>
              <a:rPr lang="pl-PL" sz="2400" dirty="0"/>
              <a:t>Postępowania habilitacyjne kontynuowane w roku akademickim 2024/2025 w Akademii: </a:t>
            </a:r>
            <a:r>
              <a:rPr lang="pl-PL" sz="2400" b="1" dirty="0"/>
              <a:t>5</a:t>
            </a:r>
          </a:p>
          <a:p>
            <a:pPr lvl="1"/>
            <a:r>
              <a:rPr lang="pl-PL" sz="2000" dirty="0"/>
              <a:t>Postępowania habilitacyjne pracowników APS: </a:t>
            </a:r>
            <a:r>
              <a:rPr lang="pl-PL" sz="2000" b="1" dirty="0"/>
              <a:t>4</a:t>
            </a:r>
          </a:p>
          <a:p>
            <a:pPr lvl="1"/>
            <a:r>
              <a:rPr lang="pl-PL" sz="2000" dirty="0"/>
              <a:t>Postępowania habilitacyjne osób spoza APS: </a:t>
            </a:r>
            <a:r>
              <a:rPr lang="pl-PL" sz="2000" b="1" dirty="0"/>
              <a:t>1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6760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1A5D8-2CFE-028E-6770-FFE06AD4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PRZEWODY DOKTORSKIE I POSTĘPOWANIA </a:t>
            </a:r>
            <a:br>
              <a:rPr lang="pl-PL" sz="3600" dirty="0"/>
            </a:br>
            <a:r>
              <a:rPr lang="pl-PL" sz="3600" dirty="0"/>
              <a:t>W SPRAWIE NADANIA STOPNIA DOKTORA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9E04F3-D633-AA5C-D8F4-EB386042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Rozprawy doktorskie obronione w terminie od 01.10.2023 do 30.09.2024 (łącznie): </a:t>
            </a:r>
            <a:r>
              <a:rPr lang="pl-PL" sz="2400" b="1" dirty="0"/>
              <a:t>20</a:t>
            </a:r>
          </a:p>
          <a:p>
            <a:pPr lvl="1"/>
            <a:r>
              <a:rPr lang="pl-PL" sz="2000" dirty="0"/>
              <a:t>Tryb eksternistyczny: </a:t>
            </a:r>
            <a:r>
              <a:rPr lang="pl-PL" sz="2000" b="1" dirty="0"/>
              <a:t>11</a:t>
            </a:r>
            <a:r>
              <a:rPr lang="pl-PL" sz="2000" dirty="0"/>
              <a:t> </a:t>
            </a:r>
          </a:p>
          <a:p>
            <a:pPr lvl="1"/>
            <a:r>
              <a:rPr lang="pl-PL" sz="2000" dirty="0"/>
              <a:t>Studia doktoranckie: </a:t>
            </a:r>
            <a:r>
              <a:rPr lang="pl-PL" sz="2000" b="1" dirty="0"/>
              <a:t>5</a:t>
            </a:r>
          </a:p>
          <a:p>
            <a:pPr lvl="1"/>
            <a:r>
              <a:rPr lang="pl-PL" sz="2000" dirty="0"/>
              <a:t>Szkoła doktorska: </a:t>
            </a:r>
            <a:r>
              <a:rPr lang="pl-PL" sz="2000" b="1" dirty="0"/>
              <a:t>4</a:t>
            </a:r>
          </a:p>
          <a:p>
            <a:r>
              <a:rPr lang="pl-PL" sz="2400" dirty="0"/>
              <a:t>Liczba postępowań zakończonych nadaniem stopnia doktora w terminie od 01.10.2023 do 30.09.2024: </a:t>
            </a:r>
            <a:r>
              <a:rPr lang="pl-PL" sz="2400" b="1" dirty="0"/>
              <a:t>17</a:t>
            </a:r>
          </a:p>
          <a:p>
            <a:r>
              <a:rPr lang="pl-PL" sz="2400" dirty="0"/>
              <a:t>liczba postępowań zakończonych odmową nadania stopnia doktora: </a:t>
            </a:r>
            <a:r>
              <a:rPr lang="pl-PL" sz="2400" b="1" dirty="0"/>
              <a:t>0</a:t>
            </a:r>
          </a:p>
          <a:p>
            <a:r>
              <a:rPr lang="pl-PL" sz="2400" dirty="0"/>
              <a:t>Zamknięte przewody doktorskie: </a:t>
            </a:r>
            <a:r>
              <a:rPr lang="pl-PL" sz="2400" b="1" dirty="0"/>
              <a:t>1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9061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C571F-62E9-DFA7-EAC6-B5A03297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POSTĘPOWANIA PROFESORSKIE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EBC20-D491-5EC7-CEFB-BF8438D1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Uruchomienie procedury postępowania w sprawie nadania </a:t>
            </a:r>
            <a:br>
              <a:rPr lang="pl-PL" sz="2400" dirty="0"/>
            </a:br>
            <a:r>
              <a:rPr lang="pl-PL" sz="2400" dirty="0"/>
              <a:t>tytułu profesora w RDN: </a:t>
            </a:r>
            <a:r>
              <a:rPr lang="pl-PL" sz="2400" b="1" dirty="0"/>
              <a:t>3</a:t>
            </a:r>
          </a:p>
          <a:p>
            <a:r>
              <a:rPr lang="pl-PL" sz="2400" dirty="0"/>
              <a:t>Nadanie pracownikowi APS tytułu profesora: </a:t>
            </a:r>
            <a:r>
              <a:rPr lang="pl-PL" sz="2400" b="1" dirty="0"/>
              <a:t>1</a:t>
            </a:r>
          </a:p>
          <a:p>
            <a:r>
              <a:rPr lang="pl-PL" sz="2400" dirty="0"/>
              <a:t>Liczba postępowań w toku: </a:t>
            </a:r>
            <a:r>
              <a:rPr lang="pl-PL" sz="2400" b="1" dirty="0"/>
              <a:t>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2408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3199A5-4ACD-AECD-F541-3044DAD5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WSPÓŁPRACA Z OTOCZENIEM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7FBD3-46D7-8AA5-FC1E-D16DC014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Współpraca międzynarodowa</a:t>
            </a:r>
          </a:p>
          <a:p>
            <a:pPr lvl="1"/>
            <a:r>
              <a:rPr lang="pl-PL" sz="2000" dirty="0"/>
              <a:t>UMOWY PARTNERSKIE zawarte przed rokiem akademickim 2023/24 – </a:t>
            </a:r>
            <a:r>
              <a:rPr lang="pl-PL" sz="2000" b="1" dirty="0"/>
              <a:t>23</a:t>
            </a:r>
          </a:p>
          <a:p>
            <a:pPr lvl="1"/>
            <a:r>
              <a:rPr lang="pl-PL" sz="2000" dirty="0"/>
              <a:t>UMOWY PARTNERSKIE zawarte w roku akademickim 2023/24 – </a:t>
            </a:r>
            <a:r>
              <a:rPr lang="pl-PL" sz="2000" b="1" dirty="0"/>
              <a:t>8</a:t>
            </a:r>
            <a:r>
              <a:rPr lang="pl-PL" sz="2000" dirty="0"/>
              <a:t>:</a:t>
            </a:r>
          </a:p>
          <a:p>
            <a:pPr lvl="2"/>
            <a:r>
              <a:rPr lang="pl-PL" sz="1800" dirty="0"/>
              <a:t>University </a:t>
            </a:r>
            <a:r>
              <a:rPr lang="pl-PL" sz="1800" dirty="0" err="1"/>
              <a:t>Aleksandër</a:t>
            </a:r>
            <a:r>
              <a:rPr lang="pl-PL" sz="1800" dirty="0"/>
              <a:t> </a:t>
            </a:r>
            <a:r>
              <a:rPr lang="pl-PL" sz="1800" dirty="0" err="1"/>
              <a:t>Moisiu</a:t>
            </a:r>
            <a:r>
              <a:rPr lang="pl-PL" sz="1800" dirty="0"/>
              <a:t> </a:t>
            </a:r>
            <a:r>
              <a:rPr lang="pl-PL" sz="1800" dirty="0" err="1"/>
              <a:t>Durrës</a:t>
            </a:r>
            <a:r>
              <a:rPr lang="pl-PL" sz="1800" dirty="0"/>
              <a:t> (Albania)</a:t>
            </a:r>
          </a:p>
          <a:p>
            <a:pPr lvl="2"/>
            <a:r>
              <a:rPr lang="pl-PL" sz="1800" dirty="0" err="1"/>
              <a:t>Luhansk</a:t>
            </a:r>
            <a:r>
              <a:rPr lang="pl-PL" sz="1800" dirty="0"/>
              <a:t> Taras </a:t>
            </a:r>
            <a:r>
              <a:rPr lang="pl-PL" sz="1800" dirty="0" err="1"/>
              <a:t>Shevchenko</a:t>
            </a:r>
            <a:r>
              <a:rPr lang="pl-PL" sz="1800" dirty="0"/>
              <a:t> </a:t>
            </a:r>
            <a:r>
              <a:rPr lang="pl-PL" sz="1800" dirty="0" err="1"/>
              <a:t>National</a:t>
            </a:r>
            <a:r>
              <a:rPr lang="pl-PL" sz="1800" dirty="0"/>
              <a:t> University (Ukraina)</a:t>
            </a:r>
          </a:p>
          <a:p>
            <a:pPr lvl="2"/>
            <a:r>
              <a:rPr lang="pl-PL" sz="1800" dirty="0" err="1"/>
              <a:t>Universität</a:t>
            </a:r>
            <a:r>
              <a:rPr lang="pl-PL" sz="1800" dirty="0"/>
              <a:t> </a:t>
            </a:r>
            <a:r>
              <a:rPr lang="pl-PL" sz="1800" dirty="0" err="1"/>
              <a:t>Leipzig</a:t>
            </a:r>
            <a:r>
              <a:rPr lang="pl-PL" sz="1800" dirty="0"/>
              <a:t> (Uniwersytet w Lipsku) (Niemcy)</a:t>
            </a:r>
          </a:p>
          <a:p>
            <a:pPr lvl="2"/>
            <a:r>
              <a:rPr lang="pl-PL" sz="1800" dirty="0"/>
              <a:t>Bogdan </a:t>
            </a:r>
            <a:r>
              <a:rPr lang="pl-PL" sz="1800" dirty="0" err="1"/>
              <a:t>Khmelnitsky</a:t>
            </a:r>
            <a:r>
              <a:rPr lang="pl-PL" sz="1800" dirty="0"/>
              <a:t> </a:t>
            </a:r>
            <a:r>
              <a:rPr lang="pl-PL" sz="1800" dirty="0" err="1"/>
              <a:t>Melitopol</a:t>
            </a:r>
            <a:r>
              <a:rPr lang="pl-PL" sz="1800" dirty="0"/>
              <a:t> </a:t>
            </a:r>
            <a:r>
              <a:rPr lang="pl-PL" sz="1800" dirty="0" err="1"/>
              <a:t>State</a:t>
            </a:r>
            <a:r>
              <a:rPr lang="pl-PL" sz="1800" dirty="0"/>
              <a:t> </a:t>
            </a:r>
            <a:r>
              <a:rPr lang="pl-PL" sz="1800" dirty="0" err="1"/>
              <a:t>Pedagogical</a:t>
            </a:r>
            <a:r>
              <a:rPr lang="pl-PL" sz="1800" dirty="0"/>
              <a:t> University (Ukraina)</a:t>
            </a:r>
          </a:p>
          <a:p>
            <a:pPr lvl="2"/>
            <a:r>
              <a:rPr lang="pl-PL" sz="1800" dirty="0"/>
              <a:t>Centre for </a:t>
            </a:r>
            <a:r>
              <a:rPr lang="pl-PL" sz="1800" dirty="0" err="1"/>
              <a:t>Socially</a:t>
            </a:r>
            <a:r>
              <a:rPr lang="pl-PL" sz="1800" dirty="0"/>
              <a:t> </a:t>
            </a:r>
            <a:r>
              <a:rPr lang="pl-PL" sz="1800" dirty="0" err="1"/>
              <a:t>Engaged</a:t>
            </a:r>
            <a:r>
              <a:rPr lang="pl-PL" sz="1800" dirty="0"/>
              <a:t> </a:t>
            </a:r>
            <a:r>
              <a:rPr lang="pl-PL" sz="1800" dirty="0" err="1"/>
              <a:t>Theatre</a:t>
            </a:r>
            <a:r>
              <a:rPr lang="pl-PL" sz="1800" dirty="0"/>
              <a:t> z University of Regina (Kanada)</a:t>
            </a:r>
          </a:p>
          <a:p>
            <a:pPr lvl="2"/>
            <a:r>
              <a:rPr lang="pl-PL" sz="1800" dirty="0"/>
              <a:t>Sumy Professional College of Sumy </a:t>
            </a:r>
            <a:r>
              <a:rPr lang="pl-PL" sz="1800" dirty="0" err="1"/>
              <a:t>National</a:t>
            </a:r>
            <a:r>
              <a:rPr lang="pl-PL" sz="1800" dirty="0"/>
              <a:t> </a:t>
            </a:r>
            <a:r>
              <a:rPr lang="pl-PL" sz="1800" dirty="0" err="1"/>
              <a:t>Agrarian</a:t>
            </a:r>
            <a:r>
              <a:rPr lang="pl-PL" sz="1800" dirty="0"/>
              <a:t> University (Ukraina)</a:t>
            </a:r>
          </a:p>
          <a:p>
            <a:pPr lvl="2"/>
            <a:r>
              <a:rPr lang="pl-PL" sz="1800" dirty="0"/>
              <a:t>INTI International University (Malezja)</a:t>
            </a:r>
          </a:p>
          <a:p>
            <a:pPr lvl="2"/>
            <a:r>
              <a:rPr lang="pl-PL" sz="1800" dirty="0"/>
              <a:t>Borys </a:t>
            </a:r>
            <a:r>
              <a:rPr lang="pl-PL" sz="1800" dirty="0" err="1"/>
              <a:t>Grinchenko</a:t>
            </a:r>
            <a:r>
              <a:rPr lang="pl-PL" sz="1800" dirty="0"/>
              <a:t> </a:t>
            </a:r>
            <a:r>
              <a:rPr lang="pl-PL" sz="1800" dirty="0" err="1"/>
              <a:t>Kyiv</a:t>
            </a:r>
            <a:r>
              <a:rPr lang="pl-PL" sz="1800" dirty="0"/>
              <a:t> University (Ukraina) </a:t>
            </a:r>
          </a:p>
          <a:p>
            <a:pPr lvl="1"/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749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0D53C-92EB-9A7E-A2F2-28CBF394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WSPÓŁPRACA Z OTOCZENIEM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BD4BB-6B1D-9029-E8D7-15940AFB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pl-PL" sz="2400" dirty="0"/>
              <a:t>Współpraca krajowa</a:t>
            </a:r>
          </a:p>
          <a:p>
            <a:pPr lvl="1"/>
            <a:r>
              <a:rPr lang="pl-PL" sz="2000" dirty="0"/>
              <a:t>Akademia była koordynatorem Katalogu Dobrych Praktyk ESG 2022 dla SGH i Ministerstwa Infrastruktury i Rozwój. </a:t>
            </a:r>
          </a:p>
          <a:p>
            <a:pPr lvl="1"/>
            <a:r>
              <a:rPr lang="pl-PL" sz="2000" dirty="0"/>
              <a:t>Rośnie siła wdrażania sposobów zbierania informacji i raportowania celów zrównoważonego rozwoju oraz świadomość społeczna społeczności, coraz więcej projektów z tego zakresu (największy </a:t>
            </a:r>
            <a:r>
              <a:rPr lang="pl-PL" sz="2000" dirty="0" err="1"/>
              <a:t>Attune</a:t>
            </a:r>
            <a:r>
              <a:rPr lang="pl-PL" sz="2000" dirty="0"/>
              <a:t>) http://www.aps.edu.pl/uczelnia/zrownowazony-rozwoj/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847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311A8-8503-3334-76CD-FB522470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DZIAŁANIA W ZAKRESIE ZRÓWNOWAŻONEGO ROZWOJU 2023/2024</a:t>
            </a:r>
          </a:p>
        </p:txBody>
      </p:sp>
    </p:spTree>
    <p:extLst>
      <p:ext uri="{BB962C8B-B14F-4D97-AF65-F5344CB8AC3E}">
        <p14:creationId xmlns:p14="http://schemas.microsoft.com/office/powerpoint/2010/main" val="3332032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4D5B53-E945-D037-1691-9928526A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23" y="506691"/>
            <a:ext cx="10768553" cy="5844618"/>
          </a:xfrm>
        </p:spPr>
        <p:txBody>
          <a:bodyPr>
            <a:normAutofit/>
          </a:bodyPr>
          <a:lstStyle/>
          <a:p>
            <a:r>
              <a:rPr lang="pl-PL" sz="2000" dirty="0"/>
              <a:t>IMPLEMENTACJA STRATEGICZNYCH DOKUMENTÓW</a:t>
            </a:r>
          </a:p>
          <a:p>
            <a:pPr lvl="1"/>
            <a:r>
              <a:rPr lang="pl-PL" sz="1600" dirty="0"/>
              <a:t>Podpisanie Strategii Zrównoważonego Rozwoju - 24.08.2023 r.</a:t>
            </a:r>
          </a:p>
          <a:p>
            <a:pPr lvl="1"/>
            <a:r>
              <a:rPr lang="pl-PL" sz="1600" dirty="0"/>
              <a:t>APS jako Koordynator „Katalog </a:t>
            </a:r>
            <a:r>
              <a:rPr lang="pl-PL" sz="1600" dirty="0" err="1"/>
              <a:t>case</a:t>
            </a:r>
            <a:r>
              <a:rPr lang="pl-PL" sz="1600" dirty="0"/>
              <a:t> </a:t>
            </a:r>
            <a:r>
              <a:rPr lang="pl-PL" sz="1600" dirty="0" err="1"/>
              <a:t>studies</a:t>
            </a:r>
            <a:r>
              <a:rPr lang="pl-PL" sz="1600" dirty="0"/>
              <a:t> w kreowaniu rozwiązań dla zrównoważonej przyszłości szkolnictwa wyższego” opublikowanego przez Grupę Roboczą ds. Społecznej Odpowiedzialności Uczelni działającej przy Ministerstwie Funduszy i Polityki Regionalnej - 27.10.2023 r. - 4.11.2024 r.</a:t>
            </a:r>
          </a:p>
          <a:p>
            <a:pPr lvl="1"/>
            <a:r>
              <a:rPr lang="pl-PL" sz="1600" dirty="0"/>
              <a:t>Ratyfikacja globalnego porozumienia </a:t>
            </a:r>
            <a:r>
              <a:rPr lang="pl-PL" sz="1600" dirty="0" err="1"/>
              <a:t>Magna</a:t>
            </a:r>
            <a:r>
              <a:rPr lang="pl-PL" sz="1600" dirty="0"/>
              <a:t> Charta </a:t>
            </a:r>
            <a:r>
              <a:rPr lang="pl-PL" sz="1600" dirty="0" err="1"/>
              <a:t>Universitarium</a:t>
            </a:r>
            <a:r>
              <a:rPr lang="pl-PL" sz="1600" dirty="0"/>
              <a:t> - MCU 2020 - 9.04.2024 r.</a:t>
            </a:r>
          </a:p>
          <a:p>
            <a:pPr lvl="1"/>
            <a:r>
              <a:rPr lang="pl-PL" sz="1600" dirty="0"/>
              <a:t>Podpisanie Deklaracji Warszawskiej (Katedr UNESCO) w sprawie Edukacji dla Demokracji i Pokoju - 19.09.2024 r. </a:t>
            </a:r>
          </a:p>
          <a:p>
            <a:pPr marL="342900" lvl="1" indent="-342900"/>
            <a:r>
              <a:rPr lang="pl-PL" sz="2000" dirty="0"/>
              <a:t>PROJEKTY</a:t>
            </a:r>
          </a:p>
          <a:p>
            <a:pPr marL="800100" lvl="2" indent="-342900"/>
            <a:r>
              <a:rPr lang="en-US" sz="1800" dirty="0"/>
              <a:t>GREENCOIN,</a:t>
            </a:r>
          </a:p>
          <a:p>
            <a:pPr marL="800100" lvl="2" indent="-342900"/>
            <a:r>
              <a:rPr lang="en-US" sz="1800" dirty="0"/>
              <a:t>SMARTFOOD: Engaging citizens in food diversity in cities, </a:t>
            </a:r>
          </a:p>
          <a:p>
            <a:pPr marL="800100" lvl="2" indent="-342900"/>
            <a:r>
              <a:rPr lang="en-US" sz="1800" dirty="0"/>
              <a:t>ATTUNE Activate the University for Climate Change, </a:t>
            </a:r>
          </a:p>
          <a:p>
            <a:pPr marL="800100" lvl="2" indent="-342900"/>
            <a:r>
              <a:rPr lang="en-US" sz="1800" dirty="0"/>
              <a:t>GREEN SCHOOL BACKPACK FOR THE EARTH'S CLIMATE, </a:t>
            </a:r>
          </a:p>
          <a:p>
            <a:pPr marL="800100" lvl="2" indent="-342900"/>
            <a:r>
              <a:rPr lang="en-US" sz="1800" dirty="0"/>
              <a:t>GREEN HEAT - towards collaborative local decarbonization, </a:t>
            </a:r>
          </a:p>
          <a:p>
            <a:pPr marL="800100" lvl="2" indent="-342900"/>
            <a:r>
              <a:rPr lang="en-US" sz="1800" dirty="0"/>
              <a:t>EDUCATORE, </a:t>
            </a:r>
          </a:p>
          <a:p>
            <a:pPr marL="800100" lvl="2" indent="-342900"/>
            <a:r>
              <a:rPr lang="en-US" sz="1800" dirty="0"/>
              <a:t>EMPATHY: Challenging discourse about Islam and Muslims in Poland</a:t>
            </a:r>
          </a:p>
          <a:p>
            <a:pPr marL="800100" lvl="2" indent="-342900"/>
            <a:r>
              <a:rPr lang="en-US" sz="1800" dirty="0"/>
              <a:t>INCLU-AGEING: Training of family members and guardians for inclusion of ageing adults with disabilities</a:t>
            </a:r>
            <a:endParaRPr lang="pl-PL" sz="1800" dirty="0"/>
          </a:p>
          <a:p>
            <a:pPr marL="342900" lvl="1" indent="-342900"/>
            <a:r>
              <a:rPr lang="en-US" sz="2000" dirty="0"/>
              <a:t>KONFERENCJE, WARSZTATY, SEMINARIA NAUKOWE</a:t>
            </a:r>
            <a:r>
              <a:rPr lang="pl-PL" sz="2000" dirty="0"/>
              <a:t> i inne działania (liczba) - 21</a:t>
            </a:r>
            <a:endParaRPr lang="en-US" sz="1800" dirty="0"/>
          </a:p>
          <a:p>
            <a:pPr marL="342900" lvl="1" indent="-342900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64222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50945-16FD-DB44-822A-DFF4DBBA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Optymalizacja procesu zarządzania Uczelnią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125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9BAAE-7356-DB26-6B36-93826916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8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Nowy podział zadań w pionie Prorektora ds.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4F5949-526D-23C1-2301-23724E9D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220391"/>
          </a:xfrm>
        </p:spPr>
        <p:txBody>
          <a:bodyPr>
            <a:normAutofit lnSpcReduction="10000"/>
          </a:bodyPr>
          <a:lstStyle/>
          <a:p>
            <a:r>
              <a:rPr lang="pl-PL" sz="2200" dirty="0"/>
              <a:t>Od 1 września 2024 roku w strukturach pionu Prorektora ds. kształcenia funkcjonuje Centrum Kształcenia. W skład którego wchodzą: Biuro Obsługi Osób Studiujących, Biuro Organizacji Studiów i Praktyk, Biuro Pomocy Materialnej i Dyplomowania, Zespół ds. Rekrutacji.</a:t>
            </a:r>
          </a:p>
          <a:p>
            <a:r>
              <a:rPr lang="pl-PL" sz="2200" dirty="0"/>
              <a:t>W Centrum Kształcenia dokonano następującego przypisana zadań związanych z obsługą procesu kształcenia realizowanych w ramach pionu Prorektora ds. kształcenia:</a:t>
            </a:r>
          </a:p>
          <a:p>
            <a:pPr lvl="1"/>
            <a:r>
              <a:rPr lang="pl-PL" sz="1900" dirty="0"/>
              <a:t>obsługa studentów studiów wyższych, słuchaczy studiów podyplomowych i uczestników kursów oraz toku studiów wyższych, podyplomowych i kursów - realizowana jest przez Biuro Obsługi Osób Studiujących;</a:t>
            </a:r>
          </a:p>
          <a:p>
            <a:pPr lvl="1"/>
            <a:r>
              <a:rPr lang="pl-PL" sz="1900" dirty="0"/>
              <a:t>zadania związane z powoływaniem studiów wyższych, podyplomowych i kursów oraz praktykami - realizowane są przez Biuro Organizacji Studiów i Praktyk;</a:t>
            </a:r>
          </a:p>
          <a:p>
            <a:pPr lvl="1"/>
            <a:r>
              <a:rPr lang="pl-PL" sz="1900" dirty="0"/>
              <a:t>wydawanie dyplomów, świadectw i zaświadczeń absolwentom studiów wyższych, podyplomowych i kursów oraz obsługa pomocy materialnej i przyznawania miejsc w domach studenckich studentom studiów wyższych - realizowane są przez Biuro Pomocy Materialnej i Dyplomowania;</a:t>
            </a:r>
          </a:p>
          <a:p>
            <a:pPr lvl="1"/>
            <a:r>
              <a:rPr lang="pl-PL" sz="1900" dirty="0"/>
              <a:t>zadania związane z rekrutacją na studia wyższe, podyplomowe i kursy - realizowane są przez Zespół ds. Rekrutacji.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0723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BF2D1E-3068-2F03-37C4-28FBF5CB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/>
              <a:t>INFRASTRUKTURA  - INWESTYCJE I REMONTY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BB978-AD16-E837-AC74-B25C7BB1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740400"/>
          </a:xfrm>
        </p:spPr>
        <p:txBody>
          <a:bodyPr>
            <a:normAutofit fontScale="70000" lnSpcReduction="20000"/>
          </a:bodyPr>
          <a:lstStyle/>
          <a:p>
            <a:r>
              <a:rPr lang="pl-PL" sz="2900" dirty="0"/>
              <a:t>Wykonanie prac związanych z realizacją inwestycji pod nazwą „Dobudowa obiektu dydaktycznego „D” Akademii Pedagogiki Specjalnej im. Marii Grzegorzewskiej w Warszawie” (garaż obiekt „E”).</a:t>
            </a:r>
          </a:p>
          <a:p>
            <a:r>
              <a:rPr lang="pl-PL" sz="2900" dirty="0"/>
              <a:t>Adaptacja pomieszczenia czytelni na biura (obiekt „B”).</a:t>
            </a:r>
          </a:p>
          <a:p>
            <a:r>
              <a:rPr lang="pl-PL" sz="2900" dirty="0"/>
              <a:t>Remont korytarza piwnicy budynku „A”.</a:t>
            </a:r>
          </a:p>
          <a:p>
            <a:r>
              <a:rPr lang="pl-PL" sz="2900" dirty="0"/>
              <a:t>Malowanie korytarzy „C”.</a:t>
            </a:r>
          </a:p>
          <a:p>
            <a:r>
              <a:rPr lang="pl-PL" sz="2900" dirty="0"/>
              <a:t>Remont pomieszczeń Samorządu Studentów.</a:t>
            </a:r>
          </a:p>
          <a:p>
            <a:r>
              <a:rPr lang="pl-PL" sz="2900" dirty="0"/>
              <a:t>Adaptacja pomieszczeń biurowych kadry (obiekt A”).</a:t>
            </a:r>
          </a:p>
          <a:p>
            <a:r>
              <a:rPr lang="pl-PL" sz="2900" dirty="0"/>
              <a:t>Usunięcie krat zewnętrznych.</a:t>
            </a:r>
          </a:p>
          <a:p>
            <a:r>
              <a:rPr lang="pl-PL" sz="2900" dirty="0"/>
              <a:t>Montaż szlabanu na wysokości garażu.</a:t>
            </a:r>
          </a:p>
          <a:p>
            <a:r>
              <a:rPr lang="pl-PL" sz="2900" dirty="0"/>
              <a:t>Remont auli „C” (obiekt „C”).</a:t>
            </a:r>
          </a:p>
          <a:p>
            <a:r>
              <a:rPr lang="pl-PL" sz="2900" dirty="0"/>
              <a:t>Remont prześwitu bramowego - sgraffito (z wyłączeniem ściany od strony bufetu).</a:t>
            </a:r>
          </a:p>
          <a:p>
            <a:r>
              <a:rPr lang="pl-PL" sz="2900" dirty="0"/>
              <a:t>Konserwacja i obsługa bieżąca instalacji mediów użytkowych (ogrzewanie, woda, prąd) i urządzeń związanych.</a:t>
            </a:r>
          </a:p>
          <a:p>
            <a:r>
              <a:rPr lang="pl-PL" sz="2900" dirty="0"/>
              <a:t>Konserwacja i obsługa bieżąca systemu sygnalizacji ppoż. </a:t>
            </a:r>
          </a:p>
          <a:p>
            <a:r>
              <a:rPr lang="pl-PL" sz="2900" dirty="0"/>
              <a:t>Sukcesywna wymiana źródeł światła żarowych i wyładowczych na LED.</a:t>
            </a:r>
          </a:p>
          <a:p>
            <a:r>
              <a:rPr lang="pl-PL" sz="2900" dirty="0"/>
              <a:t>Usuwanie na bieżąco awarii, do których usunięci wymagana jest firma zewnętrzna (specjalistyczne oprzyrządowanie, uprawnienia, umiejętności).</a:t>
            </a:r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1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272085-9E34-D39B-B0FF-56D6C455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Godziny ponadwymiarowe (nauczyciele akademiccy)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F6606-CC94-1395-7FD4-C916C908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rok 2023/24 </a:t>
            </a:r>
            <a:r>
              <a:rPr lang="pl-PL" dirty="0"/>
              <a:t>– </a:t>
            </a:r>
            <a:r>
              <a:rPr lang="pl-PL" b="1" dirty="0"/>
              <a:t>237</a:t>
            </a:r>
            <a:r>
              <a:rPr lang="pl-PL" dirty="0"/>
              <a:t> osoby; </a:t>
            </a:r>
            <a:r>
              <a:rPr lang="pl-PL" b="1" dirty="0"/>
              <a:t>1 398 884 </a:t>
            </a:r>
            <a:r>
              <a:rPr lang="pl-PL" dirty="0" err="1"/>
              <a:t>pln</a:t>
            </a:r>
            <a:endParaRPr lang="pl-PL" dirty="0"/>
          </a:p>
          <a:p>
            <a:r>
              <a:rPr lang="pl-PL" dirty="0"/>
              <a:t>rok 2022/23 – 223 osoby; 1 409 833 </a:t>
            </a:r>
            <a:r>
              <a:rPr lang="pl-PL" dirty="0" err="1"/>
              <a:t>pln</a:t>
            </a:r>
            <a:endParaRPr lang="pl-PL" dirty="0"/>
          </a:p>
          <a:p>
            <a:r>
              <a:rPr lang="pl-PL" dirty="0"/>
              <a:t>rok 2021/22 – 197 osoby; 1 002 227 </a:t>
            </a:r>
            <a:r>
              <a:rPr lang="pl-PL" dirty="0" err="1"/>
              <a:t>pln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409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AED17-276F-1FE6-A212-E2B90349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ROK 2023/24 - POPRAWA WARUNKÓW PRACY I STUDIOWANIA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4493B-0D86-1539-8813-0C79994C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nowocześnie wyposażone pomieszczenia socjalne (dla całej społeczności)</a:t>
            </a:r>
          </a:p>
          <a:p>
            <a:r>
              <a:rPr lang="pl-PL" sz="2000" dirty="0"/>
              <a:t>pokoje do indywidualnej pracy – wdrożony system rezerwacji (w budynku D - 19)</a:t>
            </a:r>
          </a:p>
          <a:p>
            <a:r>
              <a:rPr lang="pl-PL" sz="2000" dirty="0"/>
              <a:t>nowoczesna czytelnia</a:t>
            </a:r>
          </a:p>
          <a:p>
            <a:r>
              <a:rPr lang="pl-PL" sz="2000" dirty="0"/>
              <a:t>strefa coworkingowa</a:t>
            </a:r>
          </a:p>
          <a:p>
            <a:r>
              <a:rPr lang="pl-PL" sz="2000" dirty="0"/>
              <a:t>strefa wypoczynku </a:t>
            </a:r>
            <a:r>
              <a:rPr lang="pl-PL" sz="2000" dirty="0" err="1"/>
              <a:t>APSzzz</a:t>
            </a:r>
            <a:r>
              <a:rPr lang="pl-PL" sz="2000" dirty="0"/>
              <a:t>(one)</a:t>
            </a:r>
          </a:p>
        </p:txBody>
      </p:sp>
    </p:spTree>
    <p:extLst>
      <p:ext uri="{BB962C8B-B14F-4D97-AF65-F5344CB8AC3E}">
        <p14:creationId xmlns:p14="http://schemas.microsoft.com/office/powerpoint/2010/main" val="2525117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 descr="Obraz zawierający tekst, lustro, szkło/szklanka, sklep&#10;&#10;Opis wygenerowany automatycznie">
            <a:extLst>
              <a:ext uri="{FF2B5EF4-FFF2-40B4-BE49-F238E27FC236}">
                <a16:creationId xmlns:a16="http://schemas.microsoft.com/office/drawing/2014/main" id="{0EA12D56-E0B9-7CCF-2CFE-A6A12517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12434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9" name="Obraz 8" descr="Obraz zawierający w pomieszczeniu, poduszka, ściana, meble&#10;&#10;Opis wygenerowany automatycznie">
            <a:extLst>
              <a:ext uri="{FF2B5EF4-FFF2-40B4-BE49-F238E27FC236}">
                <a16:creationId xmlns:a16="http://schemas.microsoft.com/office/drawing/2014/main" id="{B14696CF-9E04-0305-ADC5-27F903289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15679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Obraz 4" descr="Obraz zawierający ubrania, osoba, w pomieszczeniu, akcesoria&#10;&#10;Opis wygenerowany automatycznie">
            <a:extLst>
              <a:ext uri="{FF2B5EF4-FFF2-40B4-BE49-F238E27FC236}">
                <a16:creationId xmlns:a16="http://schemas.microsoft.com/office/drawing/2014/main" id="{14214365-BF1D-2FE4-F27D-F5699B9E5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18667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0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 descr="Obraz zawierający tekst, w pomieszczeniu, regał na książki, meble&#10;&#10;Opis wygenerowany automatycznie">
            <a:extLst>
              <a:ext uri="{FF2B5EF4-FFF2-40B4-BE49-F238E27FC236}">
                <a16:creationId xmlns:a16="http://schemas.microsoft.com/office/drawing/2014/main" id="{AE659D4B-CD1B-8B95-E6CC-98DBB236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1525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Obraz 4" descr="Obraz zawierający w pomieszczeniu, Biurowiec, meble, krzesło&#10;&#10;Opis wygenerowany automatycznie">
            <a:extLst>
              <a:ext uri="{FF2B5EF4-FFF2-40B4-BE49-F238E27FC236}">
                <a16:creationId xmlns:a16="http://schemas.microsoft.com/office/drawing/2014/main" id="{71AB504E-1A80-9CD3-E372-310169552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" b="-4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9" name="Obraz 8" descr="Obraz zawierający w pomieszczeniu, ściana, Biurowiec, biurko&#10;&#10;Opis wygenerowany automatycznie">
            <a:extLst>
              <a:ext uri="{FF2B5EF4-FFF2-40B4-BE49-F238E27FC236}">
                <a16:creationId xmlns:a16="http://schemas.microsoft.com/office/drawing/2014/main" id="{F7643B2D-6C8D-A06D-DA3F-70B37C38E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-4"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4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ubrania, w pomieszczeniu, żółty, osoba&#10;&#10;Opis wygenerowany automatycznie">
            <a:extLst>
              <a:ext uri="{FF2B5EF4-FFF2-40B4-BE49-F238E27FC236}">
                <a16:creationId xmlns:a16="http://schemas.microsoft.com/office/drawing/2014/main" id="{EC5E00B0-53B4-A0C6-9FC4-2413950EB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6190" b="1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7" name="Obraz 6" descr="Obraz zawierający ubrania, osoba, obuwie, człowiek&#10;&#10;Opis wygenerowany automatycznie">
            <a:extLst>
              <a:ext uri="{FF2B5EF4-FFF2-40B4-BE49-F238E27FC236}">
                <a16:creationId xmlns:a16="http://schemas.microsoft.com/office/drawing/2014/main" id="{711207E2-12FA-B46E-13F8-88EB4372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Obraz 4" descr="Obraz zawierający ubrania, scena, w pomieszczeniu, sufit&#10;&#10;Opis wygenerowany automatycznie">
            <a:extLst>
              <a:ext uri="{FF2B5EF4-FFF2-40B4-BE49-F238E27FC236}">
                <a16:creationId xmlns:a16="http://schemas.microsoft.com/office/drawing/2014/main" id="{E0C97AE2-9906-3F72-FC86-027A96819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4" r="3" b="3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6571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 descr="Obraz zawierający meble, w pomieszczeniu, krzesło, pokój&#10;&#10;Opis wygenerowany automatycznie">
            <a:extLst>
              <a:ext uri="{FF2B5EF4-FFF2-40B4-BE49-F238E27FC236}">
                <a16:creationId xmlns:a16="http://schemas.microsoft.com/office/drawing/2014/main" id="{FCA7D0FC-9DEB-27A6-0DC6-6F8B03B3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r="23711" b="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Obraz 4" descr="Obraz zawierający w pomieszczeniu, meble, scena, podłoga&#10;&#10;Opis wygenerowany automatycznie">
            <a:extLst>
              <a:ext uri="{FF2B5EF4-FFF2-40B4-BE49-F238E27FC236}">
                <a16:creationId xmlns:a16="http://schemas.microsoft.com/office/drawing/2014/main" id="{81477FBF-7377-1747-DFE1-89C78F44E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r="6846" b="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4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68078-3B21-D53B-0564-FC723B14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14" y="859346"/>
            <a:ext cx="10515600" cy="2852737"/>
          </a:xfrm>
        </p:spPr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5981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1B9F9-7AEC-89EC-7F0D-C6280B8C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PRACOWNICY – umowy cywilnoprawne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3E4964-E457-B763-75E8-28F8A893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zajęcia dydaktyczne na studiach stacjonarnych </a:t>
            </a:r>
            <a:br>
              <a:rPr lang="pl-PL" dirty="0"/>
            </a:br>
            <a:r>
              <a:rPr lang="pl-PL" dirty="0"/>
              <a:t>i niestacjonarnych </a:t>
            </a:r>
          </a:p>
          <a:p>
            <a:pPr lvl="1"/>
            <a:r>
              <a:rPr lang="pl-PL" dirty="0"/>
              <a:t>rok 2020/21 -  180 umów cywilnoprawnych  z 115 nauczycielami</a:t>
            </a:r>
          </a:p>
          <a:p>
            <a:pPr lvl="1"/>
            <a:r>
              <a:rPr lang="pl-PL" dirty="0"/>
              <a:t>rok 2021/22 – 228 umów cywilnoprawnych  ze 127nauczycielami</a:t>
            </a:r>
          </a:p>
          <a:p>
            <a:pPr lvl="1"/>
            <a:r>
              <a:rPr lang="pl-PL" dirty="0"/>
              <a:t>rok 2022/23 – 303 umowy cywilnoprawne ze 189 nauczycielami </a:t>
            </a:r>
          </a:p>
          <a:p>
            <a:pPr lvl="1"/>
            <a:r>
              <a:rPr lang="pl-PL" dirty="0"/>
              <a:t>rok 2023/24 - </a:t>
            </a:r>
            <a:r>
              <a:rPr lang="pl-PL" b="1" dirty="0"/>
              <a:t>250 umów cywilnoprawnych ze 190 nauczycielami</a:t>
            </a:r>
          </a:p>
          <a:p>
            <a:r>
              <a:rPr lang="pl-PL" dirty="0"/>
              <a:t>na studiach podyplomowych</a:t>
            </a:r>
          </a:p>
          <a:p>
            <a:pPr lvl="1"/>
            <a:r>
              <a:rPr lang="pl-PL" dirty="0"/>
              <a:t>rok 2020/21 -  450 umów cywilnoprawnych</a:t>
            </a:r>
          </a:p>
          <a:p>
            <a:pPr lvl="1"/>
            <a:r>
              <a:rPr lang="pl-PL" dirty="0"/>
              <a:t>rok 2021/22 – ponad 600 umów cywilnoprawnych</a:t>
            </a:r>
          </a:p>
          <a:p>
            <a:pPr lvl="1"/>
            <a:r>
              <a:rPr lang="pl-PL" dirty="0"/>
              <a:t>rok 2022/23 – ponad 1000 umów cywilnoprawnych </a:t>
            </a:r>
          </a:p>
          <a:p>
            <a:pPr lvl="1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rok 2023/24 –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ponad 700 umów cywilnoprawnych</a:t>
            </a:r>
          </a:p>
        </p:txBody>
      </p:sp>
    </p:spTree>
    <p:extLst>
      <p:ext uri="{BB962C8B-B14F-4D97-AF65-F5344CB8AC3E}">
        <p14:creationId xmlns:p14="http://schemas.microsoft.com/office/powerpoint/2010/main" val="194894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00601C-723B-E0CA-0312-4D785AAA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Doskonalenie pracowników</a:t>
            </a:r>
            <a:br>
              <a:rPr lang="pl-PL" dirty="0"/>
            </a:br>
            <a:r>
              <a:rPr lang="pl-PL" sz="2700" dirty="0"/>
              <a:t>między innymi w zakresach: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B052CE-572C-9E43-AC5A-CF102CBB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doskonalenia dydaktycznego  - CDD</a:t>
            </a:r>
          </a:p>
          <a:p>
            <a:r>
              <a:rPr lang="pl-PL" dirty="0"/>
              <a:t>doskonalenia naukowego</a:t>
            </a:r>
          </a:p>
          <a:p>
            <a:r>
              <a:rPr lang="pl-PL" dirty="0"/>
              <a:t>doskonalenia językowego</a:t>
            </a:r>
          </a:p>
          <a:p>
            <a:r>
              <a:rPr lang="pl-PL" dirty="0"/>
              <a:t>prewencji terrorystycznej</a:t>
            </a:r>
          </a:p>
          <a:p>
            <a:r>
              <a:rPr lang="pl-PL" dirty="0"/>
              <a:t>dostępność cyfrowej stron internetowych</a:t>
            </a:r>
          </a:p>
          <a:p>
            <a:r>
              <a:rPr lang="pl-PL" dirty="0"/>
              <a:t>dokumentacji i multimediów elektronicznych</a:t>
            </a:r>
          </a:p>
          <a:p>
            <a:r>
              <a:rPr lang="pl-PL" dirty="0"/>
              <a:t>informatycznych narzędzi do wspomagania procesu planowania, kształcenia i zarządzania</a:t>
            </a:r>
          </a:p>
          <a:p>
            <a:r>
              <a:rPr lang="pl-PL" dirty="0"/>
              <a:t>bezpieczeństwa ICT </a:t>
            </a:r>
          </a:p>
          <a:p>
            <a:r>
              <a:rPr lang="pl-PL" dirty="0"/>
              <a:t>zawierania umów</a:t>
            </a:r>
          </a:p>
          <a:p>
            <a:r>
              <a:rPr lang="pl-PL" dirty="0"/>
              <a:t>przeciwdziałaniu dyskryminacji</a:t>
            </a:r>
          </a:p>
          <a:p>
            <a:r>
              <a:rPr lang="pl-PL" dirty="0"/>
              <a:t>dostosowania procesów realizowanych w Uczelni do potrzeb osób ze specjalnymi potrzebami</a:t>
            </a:r>
          </a:p>
          <a:p>
            <a:pPr>
              <a:tabLst>
                <a:tab pos="4040188" algn="l"/>
              </a:tabLs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13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125CB-1751-C502-2705-63F62D8A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642"/>
            <a:ext cx="10515600" cy="2852737"/>
          </a:xfrm>
        </p:spPr>
        <p:txBody>
          <a:bodyPr/>
          <a:lstStyle/>
          <a:p>
            <a:pPr algn="ctr"/>
            <a:r>
              <a:rPr lang="pl-PL" dirty="0"/>
              <a:t>DZIAŁALNOŚĆ DYDAKTYCZNA</a:t>
            </a:r>
          </a:p>
        </p:txBody>
      </p:sp>
    </p:spTree>
    <p:extLst>
      <p:ext uri="{BB962C8B-B14F-4D97-AF65-F5344CB8AC3E}">
        <p14:creationId xmlns:p14="http://schemas.microsoft.com/office/powerpoint/2010/main" val="415915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FFFED-45E9-E680-F7F0-CCD43C1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REKRUTACJA </a:t>
            </a:r>
            <a:br>
              <a:rPr lang="pl-PL" dirty="0"/>
            </a:br>
            <a:r>
              <a:rPr lang="pl-PL" dirty="0"/>
              <a:t>na studia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3664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3109</Words>
  <Application>Microsoft Office PowerPoint</Application>
  <PresentationFormat>Panoramiczny</PresentationFormat>
  <Paragraphs>522</Paragraphs>
  <Slides>55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Motyw pakietu Office</vt:lpstr>
      <vt:lpstr>   SPRAWOZDANIE  z działalności Uczelni  w roku akademickim 2023/2024</vt:lpstr>
      <vt:lpstr>Struktura sprawozdania</vt:lpstr>
      <vt:lpstr>PRACOWNICY – NAUCZYCIELE AKADEMICCY</vt:lpstr>
      <vt:lpstr>PRACOWNICY – ADMINISTRACJA I PRACOWNICY OBSŁUGI</vt:lpstr>
      <vt:lpstr>Godziny ponadwymiarowe (nauczyciele akademiccy)</vt:lpstr>
      <vt:lpstr>PRACOWNICY – umowy cywilnoprawne</vt:lpstr>
      <vt:lpstr>Doskonalenie pracowników między innymi w zakresach:</vt:lpstr>
      <vt:lpstr>DZIAŁALNOŚĆ DYDAKTYCZNA</vt:lpstr>
      <vt:lpstr>REKRUTACJA  na studia </vt:lpstr>
      <vt:lpstr>Prezentacja programu PowerPoint</vt:lpstr>
      <vt:lpstr>DZIAŁALNOŚĆ DYDAKTYCZNA STUDIA PIERWSZEGO STOPNIA kierunek/liczba studentów</vt:lpstr>
      <vt:lpstr>DZIAŁALNOŚĆ DYDAKTYCZNA STUDIA DRUGIEGO STOPNIA kierunek/liczba studentów</vt:lpstr>
      <vt:lpstr>DZIAŁALNOŚĆ DYDAKTYCZNA JEDNOLITE STUDIA MAGISTERSKIE kierunek/liczba studentów</vt:lpstr>
      <vt:lpstr>KSZTAŁCENIE  - STUDENCI</vt:lpstr>
      <vt:lpstr>STYPENDIA </vt:lpstr>
      <vt:lpstr>W roku ak. 2023/24 BSS przeprowadziło 374 postępowań administracyjnych (decyzji administracyjnych), w tym:</vt:lpstr>
      <vt:lpstr>DZIAŁALNOŚĆ DYDAKTYCZNA STUDIA PODYPLOMOWE studia/liczba słuchaczy</vt:lpstr>
      <vt:lpstr>DZIAŁALNOŚĆ DYDAKTYCZNA STUDIA PODYPLOMOWE studia/liczba słuchaczy</vt:lpstr>
      <vt:lpstr>DZIAŁALNOŚĆ DYDAKTYCZNA STUDIA PODYPLOMOWE studia/liczba słuchaczy</vt:lpstr>
      <vt:lpstr>DZIAŁALNOŚĆ DYDAKTYCZNA STUDIA PODYPLOMOWE studia/liczba słuchaczy</vt:lpstr>
      <vt:lpstr>DZIAŁALNOŚĆ DYDAKTYCZNA KURSY kursy/liczba kursantów</vt:lpstr>
      <vt:lpstr>Studia podyplomowe i kursy</vt:lpstr>
      <vt:lpstr>DZIAŁALNOŚĆ DYDAKTYCZNA SZKOŁA DOKTORSKA</vt:lpstr>
      <vt:lpstr>Wspieranie studentów ze zróżnicowanymi potrzebami</vt:lpstr>
      <vt:lpstr>DZIAŁALNOŚĆ NAUKOWA  I ARTYSTYCZNA</vt:lpstr>
      <vt:lpstr>AWANSE NAUKOWE</vt:lpstr>
      <vt:lpstr>ORGANIZACJA KONFERENCJI</vt:lpstr>
      <vt:lpstr>UDZIAŁ PRACOWNIKÓW W  KONFERENCJACH</vt:lpstr>
      <vt:lpstr>STAŻE NAUKOWE</vt:lpstr>
      <vt:lpstr>BADANIA INTERDYSCYPLINARE</vt:lpstr>
      <vt:lpstr>DZIAŁALNOŚĆ PUBLIKACYJNA</vt:lpstr>
      <vt:lpstr>DZIAŁALNOŚĆ ARTYSTYCZNA </vt:lpstr>
      <vt:lpstr>PROJEKTY BADAWCZE FINANSOWANE ZE ŹRÓDEŁ ZEWNĘTRZNYCH</vt:lpstr>
      <vt:lpstr>Projekty badawcze finansowane z NCN</vt:lpstr>
      <vt:lpstr>Unia Europejska</vt:lpstr>
      <vt:lpstr>Narodowe Centrum Badań i Rozwoju</vt:lpstr>
      <vt:lpstr>PROJEKTY I ZADANIA BADAWCZE FINASOWANE  Z SUBWENCJI APS </vt:lpstr>
      <vt:lpstr>Prezentacja programu PowerPoint</vt:lpstr>
      <vt:lpstr>STYPENDIUM  DLA MŁODEGO WYBITNEGO NAUKOWCA</vt:lpstr>
      <vt:lpstr>POSTĘPOWANIA W SPRAWIE NADANIA  STOPNIA DOKTORA HABILITOWANEGO</vt:lpstr>
      <vt:lpstr>PRZEWODY DOKTORSKIE I POSTĘPOWANIA  W SPRAWIE NADANIA STOPNIA DOKTORA</vt:lpstr>
      <vt:lpstr>POSTĘPOWANIA PROFESORSKIE</vt:lpstr>
      <vt:lpstr>WSPÓŁPRACA Z OTOCZENIEM</vt:lpstr>
      <vt:lpstr>WSPÓŁPRACA Z OTOCZENIEM</vt:lpstr>
      <vt:lpstr>DZIAŁANIA W ZAKRESIE ZRÓWNOWAŻONEGO ROZWOJU 2023/2024</vt:lpstr>
      <vt:lpstr>Prezentacja programu PowerPoint</vt:lpstr>
      <vt:lpstr>Optymalizacja procesu zarządzania Uczelnią </vt:lpstr>
      <vt:lpstr>Nowy podział zadań w pionie Prorektora ds. kształcenia</vt:lpstr>
      <vt:lpstr>INFRASTRUKTURA  - INWESTYCJE I REMONTY</vt:lpstr>
      <vt:lpstr>ROK 2023/24 - POPRAWA WARUNKÓW PRACY I STUDIOWANIA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Grodnicka-Graj</dc:creator>
  <cp:lastModifiedBy>Natalia Grodnicka-Graj</cp:lastModifiedBy>
  <cp:revision>28</cp:revision>
  <dcterms:created xsi:type="dcterms:W3CDTF">2024-11-26T08:31:27Z</dcterms:created>
  <dcterms:modified xsi:type="dcterms:W3CDTF">2024-11-27T07:38:10Z</dcterms:modified>
</cp:coreProperties>
</file>